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Poppins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+PkbZZRhX9AIAG7tQy5mTBDZG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B-DPP" initials="UD" lastIdx="2" clrIdx="0">
    <p:extLst>
      <p:ext uri="{19B8F6BF-5375-455C-9EA6-DF929625EA0E}">
        <p15:presenceInfo xmlns:p15="http://schemas.microsoft.com/office/powerpoint/2012/main" userId="UPB-DP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5B"/>
    <a:srgbClr val="2DBDEF"/>
    <a:srgbClr val="003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6897895" y="359713"/>
            <a:ext cx="3762888" cy="8374261"/>
            <a:chOff x="0" y="-38100"/>
            <a:chExt cx="991049" cy="2205567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991049" cy="2167467"/>
            </a:xfrm>
            <a:custGeom>
              <a:avLst/>
              <a:gdLst/>
              <a:ahLst/>
              <a:cxnLst/>
              <a:rect l="l" t="t" r="r" b="b"/>
              <a:pathLst>
                <a:path w="991049" h="2167467" extrusionOk="0">
                  <a:moveTo>
                    <a:pt x="104929" y="0"/>
                  </a:moveTo>
                  <a:lnTo>
                    <a:pt x="886119" y="0"/>
                  </a:lnTo>
                  <a:cubicBezTo>
                    <a:pt x="944070" y="0"/>
                    <a:pt x="991049" y="46979"/>
                    <a:pt x="991049" y="104929"/>
                  </a:cubicBezTo>
                  <a:lnTo>
                    <a:pt x="991049" y="2062537"/>
                  </a:lnTo>
                  <a:cubicBezTo>
                    <a:pt x="991049" y="2120488"/>
                    <a:pt x="944070" y="2167467"/>
                    <a:pt x="886119" y="2167467"/>
                  </a:cubicBezTo>
                  <a:lnTo>
                    <a:pt x="104929" y="2167467"/>
                  </a:lnTo>
                  <a:cubicBezTo>
                    <a:pt x="46979" y="2167467"/>
                    <a:pt x="0" y="2120488"/>
                    <a:pt x="0" y="2062537"/>
                  </a:cubicBezTo>
                  <a:lnTo>
                    <a:pt x="0" y="104929"/>
                  </a:lnTo>
                  <a:cubicBezTo>
                    <a:pt x="0" y="46979"/>
                    <a:pt x="46979" y="0"/>
                    <a:pt x="104929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991049" cy="22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-1457177" y="6577500"/>
            <a:ext cx="2931406" cy="4170228"/>
            <a:chOff x="0" y="-38100"/>
            <a:chExt cx="772057" cy="1098332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6481506" y="359711"/>
            <a:ext cx="3023219" cy="1232341"/>
          </a:xfrm>
          <a:custGeom>
            <a:avLst/>
            <a:gdLst/>
            <a:ahLst/>
            <a:cxnLst/>
            <a:rect l="l" t="t" r="r" b="b"/>
            <a:pathLst>
              <a:path w="4176483" h="1649969" extrusionOk="0">
                <a:moveTo>
                  <a:pt x="0" y="0"/>
                </a:moveTo>
                <a:lnTo>
                  <a:pt x="4176483" y="0"/>
                </a:lnTo>
                <a:lnTo>
                  <a:pt x="4176483" y="1649969"/>
                </a:lnTo>
                <a:lnTo>
                  <a:pt x="0" y="1649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27082" y="6722161"/>
            <a:ext cx="16297880" cy="3365375"/>
          </a:xfrm>
          <a:custGeom>
            <a:avLst/>
            <a:gdLst/>
            <a:ahLst/>
            <a:cxnLst/>
            <a:rect l="l" t="t" r="r" b="b"/>
            <a:pathLst>
              <a:path w="17036891" h="6306252" extrusionOk="0">
                <a:moveTo>
                  <a:pt x="0" y="0"/>
                </a:moveTo>
                <a:lnTo>
                  <a:pt x="17036891" y="0"/>
                </a:lnTo>
                <a:lnTo>
                  <a:pt x="17036891" y="6306252"/>
                </a:lnTo>
                <a:lnTo>
                  <a:pt x="0" y="6306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9740" b="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088590" y="5191610"/>
            <a:ext cx="12110820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noProof="0" dirty="0">
                <a:solidFill>
                  <a:srgbClr val="2DBDEF"/>
                </a:solidFill>
                <a:latin typeface="Poppins"/>
                <a:ea typeface="Poppins"/>
                <a:cs typeface="Poppins"/>
                <a:sym typeface="Poppins"/>
              </a:rPr>
              <a:t>U006 “Programa Subsidios para Organismos Descentralizados Estatales"</a:t>
            </a:r>
            <a:endParaRPr lang="es-MX" b="1" noProof="0" dirty="0">
              <a:solidFill>
                <a:srgbClr val="2DBDEF"/>
              </a:solidFill>
            </a:endParaRPr>
          </a:p>
        </p:txBody>
      </p:sp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EB71D83-ABBB-233A-3391-E1009488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076" b="24092"/>
          <a:stretch>
            <a:fillRect/>
          </a:stretch>
        </p:blipFill>
        <p:spPr>
          <a:xfrm>
            <a:off x="9979973" y="359713"/>
            <a:ext cx="4931065" cy="1357303"/>
          </a:xfrm>
          <a:prstGeom prst="rect">
            <a:avLst/>
          </a:prstGeom>
        </p:spPr>
      </p:pic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A6CA37E-41C3-1984-82B3-6B55EC749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696" y="390588"/>
            <a:ext cx="2385905" cy="1170585"/>
          </a:xfrm>
          <a:prstGeom prst="rect">
            <a:avLst/>
          </a:prstGeom>
        </p:spPr>
      </p:pic>
      <p:sp>
        <p:nvSpPr>
          <p:cNvPr id="10" name="Google Shape;190;p5">
            <a:extLst>
              <a:ext uri="{FF2B5EF4-FFF2-40B4-BE49-F238E27FC236}">
                <a16:creationId xmlns:a16="http://schemas.microsoft.com/office/drawing/2014/main" id="{5BFD7A29-3EDC-9FB4-FA8B-B561B10FB417}"/>
              </a:ext>
            </a:extLst>
          </p:cNvPr>
          <p:cNvSpPr txBox="1"/>
          <p:nvPr/>
        </p:nvSpPr>
        <p:spPr>
          <a:xfrm>
            <a:off x="707183" y="2916755"/>
            <a:ext cx="15937678" cy="197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b="1" dirty="0">
                <a:solidFill>
                  <a:srgbClr val="1625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Capacitación Contraloría Social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b="1" noProof="0" dirty="0">
                <a:solidFill>
                  <a:srgbClr val="16255B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Universidad Politécnica</a:t>
            </a:r>
            <a:r>
              <a:rPr lang="es-MX" sz="6417" b="1" dirty="0">
                <a:solidFill>
                  <a:srgbClr val="1625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Bacalar</a:t>
            </a:r>
            <a:r>
              <a:rPr lang="es-MX" sz="6417" b="1" noProof="0" dirty="0">
                <a:solidFill>
                  <a:srgbClr val="16255B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</a:t>
            </a:r>
            <a:endParaRPr lang="es-MX" b="1" noProof="0" dirty="0">
              <a:solidFill>
                <a:srgbClr val="1625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0"/>
          <p:cNvGrpSpPr/>
          <p:nvPr/>
        </p:nvGrpSpPr>
        <p:grpSpPr>
          <a:xfrm>
            <a:off x="-499604" y="9670268"/>
            <a:ext cx="19491312" cy="1332752"/>
            <a:chOff x="0" y="-57150"/>
            <a:chExt cx="5133514" cy="351013"/>
          </a:xfrm>
        </p:grpSpPr>
        <p:sp>
          <p:nvSpPr>
            <p:cNvPr id="276" name="Google Shape;276;p10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 extrusionOk="0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003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0" y="-57150"/>
              <a:ext cx="5133514" cy="35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0"/>
          <p:cNvSpPr/>
          <p:nvPr/>
        </p:nvSpPr>
        <p:spPr>
          <a:xfrm rot="-4482622">
            <a:off x="8266913" y="3501215"/>
            <a:ext cx="5265196" cy="9301343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 l="-78145" r="1" b="29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9354494" y="310967"/>
            <a:ext cx="8576434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700" b="1" dirty="0">
                <a:solidFill>
                  <a:srgbClr val="003D60"/>
                </a:solidFill>
              </a:rPr>
              <a:t>El Comité podrá realizar las siguientes actividades:</a:t>
            </a:r>
            <a:endParaRPr lang="es-MX" b="1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A7B3B3A-18B8-EC52-575A-CFD895E445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329254"/>
            <a:ext cx="4023091" cy="11073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5A82FD-D5FE-6D45-4099-90BCC73593E9}"/>
              </a:ext>
            </a:extLst>
          </p:cNvPr>
          <p:cNvSpPr txBox="1"/>
          <p:nvPr/>
        </p:nvSpPr>
        <p:spPr>
          <a:xfrm>
            <a:off x="667067" y="1913384"/>
            <a:ext cx="16953866" cy="798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30000"/>
              </a:lnSpc>
              <a:buFont typeface="+mj-lt"/>
              <a:buAutoNum type="romanUcPeriod"/>
            </a:pPr>
            <a:r>
              <a:rPr lang="es-MX" sz="2200" b="1" dirty="0">
                <a:latin typeface="Poppins" panose="00000500000000000000" pitchFamily="2" charset="0"/>
                <a:cs typeface="Poppins" panose="00000500000000000000" pitchFamily="2" charset="0"/>
              </a:rPr>
              <a:t>Solicitar</a:t>
            </a:r>
            <a:r>
              <a:rPr lang="es-MX" sz="2200" dirty="0">
                <a:latin typeface="Poppins" panose="00000500000000000000" pitchFamily="2" charset="0"/>
                <a:cs typeface="Poppins" panose="00000500000000000000" pitchFamily="2" charset="0"/>
              </a:rPr>
              <a:t> a la instancia normativa, oficinas de representación federal o a la Universidad la información pública relacionada con la operación del programa federal;</a:t>
            </a:r>
          </a:p>
          <a:p>
            <a:pPr marL="400050" indent="-400050" algn="just">
              <a:lnSpc>
                <a:spcPct val="130000"/>
              </a:lnSpc>
              <a:buFont typeface="+mj-lt"/>
              <a:buAutoNum type="romanUcPeriod"/>
            </a:pPr>
            <a:r>
              <a:rPr lang="es-MX" sz="2200" b="1" dirty="0">
                <a:latin typeface="Poppins" panose="00000500000000000000" pitchFamily="2" charset="0"/>
                <a:cs typeface="Poppins" panose="00000500000000000000" pitchFamily="2" charset="0"/>
              </a:rPr>
              <a:t>Vigilar</a:t>
            </a:r>
            <a:r>
              <a:rPr lang="es-MX" sz="2200" dirty="0">
                <a:latin typeface="Poppins" panose="00000500000000000000" pitchFamily="2" charset="0"/>
                <a:cs typeface="Poppins" panose="00000500000000000000" pitchFamily="2" charset="0"/>
              </a:rPr>
              <a:t> que: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Se difunda información suficiente, veraz y oportuna sobre la operación del programa federal;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El  ejercicio  de  los  recursos  públicos  para  los  beneficios  otorgados  por  el  programa  federal  sea oportuno,  transparente,  observante  de  las  reglas  de  operación  y,  en  su  caso,  de  la  normativa aplicable;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Las  personas  beneficiarias  del  programa  federal  cumplan  con  los  requisitos  de  acuerdo  con  la normativa aplicable;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Se cumpla con los periodos de ejecución y entrega de los beneficios;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Exista documentación comprobatoria del ejercicio de los recursos públicos y  de la entrega de los beneficios;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El programa federal no se utilice con fines políticos, electorales, de promoción personal, de lucro u otros distintos al objeto del programa federal;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El programa federal se ejecute en un marco de igualdad entre mujeres y hombres; y </a:t>
            </a:r>
          </a:p>
          <a:p>
            <a:pPr marL="801688" indent="-352425" algn="just">
              <a:lnSpc>
                <a:spcPct val="130000"/>
              </a:lnSpc>
              <a:buFont typeface="+mj-lt"/>
              <a:buAutoNum type="alphaLcPeriod"/>
            </a:pPr>
            <a:r>
              <a:rPr lang="es-ES" sz="2200" dirty="0">
                <a:latin typeface="Poppins" panose="00000500000000000000" pitchFamily="2" charset="0"/>
                <a:cs typeface="Poppins" panose="00000500000000000000" pitchFamily="2" charset="0"/>
              </a:rPr>
              <a:t>Las autoridades competentes den atención a las quejas y denuncias relacionadas con el programa federal.</a:t>
            </a:r>
            <a:endParaRPr lang="es-MX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 algn="just">
              <a:lnSpc>
                <a:spcPct val="130000"/>
              </a:lnSpc>
              <a:buFont typeface="+mj-lt"/>
              <a:buAutoNum type="romanUcPeriod" startAt="3"/>
            </a:pPr>
            <a:r>
              <a:rPr lang="es-MX" sz="2200" b="1" dirty="0">
                <a:latin typeface="Poppins" panose="00000500000000000000" pitchFamily="2" charset="0"/>
                <a:cs typeface="Poppins" panose="00000500000000000000" pitchFamily="2" charset="0"/>
              </a:rPr>
              <a:t>Elaborar informes </a:t>
            </a:r>
            <a:r>
              <a:rPr lang="es-MX" sz="2200" dirty="0">
                <a:latin typeface="Poppins" panose="00000500000000000000" pitchFamily="2" charset="0"/>
                <a:cs typeface="Poppins" panose="00000500000000000000" pitchFamily="2" charset="0"/>
              </a:rPr>
              <a:t>de los resultados de las actividades de operación de la contraloría social realizadas, así como dar seguimiento, en su caso, a los mismos; y </a:t>
            </a:r>
          </a:p>
          <a:p>
            <a:pPr marL="400050" indent="-400050" algn="just">
              <a:lnSpc>
                <a:spcPct val="130000"/>
              </a:lnSpc>
              <a:buFont typeface="+mj-lt"/>
              <a:buAutoNum type="romanUcPeriod" startAt="3"/>
            </a:pPr>
            <a:r>
              <a:rPr lang="es-MX" sz="2200" b="1" dirty="0">
                <a:latin typeface="Poppins" panose="00000500000000000000" pitchFamily="2" charset="0"/>
                <a:cs typeface="Poppins" panose="00000500000000000000" pitchFamily="2" charset="0"/>
              </a:rPr>
              <a:t>Recibir las quejas y denuncias </a:t>
            </a:r>
            <a:r>
              <a:rPr lang="es-MX" sz="2200" dirty="0">
                <a:latin typeface="Poppins" panose="00000500000000000000" pitchFamily="2" charset="0"/>
                <a:cs typeface="Poppins" panose="00000500000000000000" pitchFamily="2" charset="0"/>
              </a:rPr>
              <a:t>sobre la aplicación y ejecución de los programas federales, recabar la información de estas y canalizarlas a las autoridades competentes para su atención.</a:t>
            </a:r>
          </a:p>
        </p:txBody>
      </p:sp>
      <p:sp>
        <p:nvSpPr>
          <p:cNvPr id="5" name="Google Shape;243;p8">
            <a:extLst>
              <a:ext uri="{FF2B5EF4-FFF2-40B4-BE49-F238E27FC236}">
                <a16:creationId xmlns:a16="http://schemas.microsoft.com/office/drawing/2014/main" id="{3A123C5A-86F4-1B9F-B6FD-BC90D4AD1112}"/>
              </a:ext>
            </a:extLst>
          </p:cNvPr>
          <p:cNvSpPr/>
          <p:nvPr/>
        </p:nvSpPr>
        <p:spPr>
          <a:xfrm>
            <a:off x="3320555" y="380754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B04E535-A606-1AA3-6ACE-8424CFC1E2E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83950" y="449326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/>
          <p:nvPr/>
        </p:nvSpPr>
        <p:spPr>
          <a:xfrm>
            <a:off x="10899382" y="-54747"/>
            <a:ext cx="8958965" cy="9313047"/>
          </a:xfrm>
          <a:custGeom>
            <a:avLst/>
            <a:gdLst/>
            <a:ahLst/>
            <a:cxnLst/>
            <a:rect l="l" t="t" r="r" b="b"/>
            <a:pathLst>
              <a:path w="6108573" h="6350000" extrusionOk="0">
                <a:moveTo>
                  <a:pt x="6108573" y="0"/>
                </a:moveTo>
                <a:lnTo>
                  <a:pt x="6108573" y="3295396"/>
                </a:lnTo>
                <a:cubicBezTo>
                  <a:pt x="6108573" y="4982464"/>
                  <a:pt x="4741164" y="6350000"/>
                  <a:pt x="3054350" y="6350000"/>
                </a:cubicBezTo>
                <a:cubicBezTo>
                  <a:pt x="1367536" y="6350000"/>
                  <a:pt x="0" y="4982464"/>
                  <a:pt x="0" y="3295523"/>
                </a:cubicBezTo>
                <a:lnTo>
                  <a:pt x="0" y="0"/>
                </a:lnTo>
                <a:lnTo>
                  <a:pt x="6108573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l="-28010" r="-280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11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303" name="Google Shape;303;p11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1"/>
          <p:cNvSpPr txBox="1"/>
          <p:nvPr/>
        </p:nvSpPr>
        <p:spPr>
          <a:xfrm>
            <a:off x="2489443" y="1758940"/>
            <a:ext cx="8263857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/>
              <a:t>Características operativas </a:t>
            </a:r>
            <a:r>
              <a:rPr lang="es-MX" sz="44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programa y beneficios a vigilar</a:t>
            </a:r>
            <a:endParaRPr lang="es-MX" sz="1200" b="1" noProof="0" dirty="0"/>
          </a:p>
        </p:txBody>
      </p:sp>
      <p:sp>
        <p:nvSpPr>
          <p:cNvPr id="306" name="Google Shape;306;p11"/>
          <p:cNvSpPr txBox="1"/>
          <p:nvPr/>
        </p:nvSpPr>
        <p:spPr>
          <a:xfrm>
            <a:off x="2489443" y="6459788"/>
            <a:ext cx="8798656" cy="202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45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 el ejercicio 2025, los beneficiarios del programa presupuestario U006 en la UPB son </a:t>
            </a:r>
            <a:r>
              <a:rPr lang="es-MX" sz="2345" b="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197 hombres y 252 mujeres</a:t>
            </a:r>
            <a:r>
              <a:rPr lang="es-MX" sz="2345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quienes forman la matrícula escolar del ciclo 2024-2025.</a:t>
            </a:r>
            <a:endParaRPr lang="es-MX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BEACDF5-7624-8DBE-A42B-2817B7930C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grpSp>
        <p:nvGrpSpPr>
          <p:cNvPr id="4" name="Google Shape;119;p2">
            <a:extLst>
              <a:ext uri="{FF2B5EF4-FFF2-40B4-BE49-F238E27FC236}">
                <a16:creationId xmlns:a16="http://schemas.microsoft.com/office/drawing/2014/main" id="{8E05AC55-AFB7-6EF8-31C0-685903FC3A6C}"/>
              </a:ext>
            </a:extLst>
          </p:cNvPr>
          <p:cNvGrpSpPr/>
          <p:nvPr/>
        </p:nvGrpSpPr>
        <p:grpSpPr>
          <a:xfrm>
            <a:off x="1051438" y="1969479"/>
            <a:ext cx="1043245" cy="1056250"/>
            <a:chOff x="0" y="-10131"/>
            <a:chExt cx="812800" cy="822931"/>
          </a:xfrm>
        </p:grpSpPr>
        <p:sp>
          <p:nvSpPr>
            <p:cNvPr id="5" name="Google Shape;120;p2">
              <a:extLst>
                <a:ext uri="{FF2B5EF4-FFF2-40B4-BE49-F238E27FC236}">
                  <a16:creationId xmlns:a16="http://schemas.microsoft.com/office/drawing/2014/main" id="{AEEF25AA-8723-72C6-B864-829C4811A2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21;p2">
              <a:extLst>
                <a:ext uri="{FF2B5EF4-FFF2-40B4-BE49-F238E27FC236}">
                  <a16:creationId xmlns:a16="http://schemas.microsoft.com/office/drawing/2014/main" id="{46F2468E-3A94-B678-B578-3B73F5286065}"/>
                </a:ext>
              </a:extLst>
            </p:cNvPr>
            <p:cNvSpPr txBox="1"/>
            <p:nvPr/>
          </p:nvSpPr>
          <p:spPr>
            <a:xfrm>
              <a:off x="76200" y="-10131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 lang="es-MX" noProof="0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D94481-536D-1A88-6474-EF51002B4E36}"/>
              </a:ext>
            </a:extLst>
          </p:cNvPr>
          <p:cNvSpPr txBox="1"/>
          <p:nvPr/>
        </p:nvSpPr>
        <p:spPr>
          <a:xfrm>
            <a:off x="478332" y="3578562"/>
            <a:ext cx="10274968" cy="257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MX" sz="2345" dirty="0">
                <a:latin typeface="Poppins"/>
                <a:cs typeface="Poppins"/>
              </a:rPr>
              <a:t>El  Programa  Subsidios  Federales  para  Organismos  Descentralizados Estatales  (</a:t>
            </a:r>
            <a:r>
              <a:rPr lang="es-MX" sz="2345" dirty="0" err="1">
                <a:latin typeface="Poppins"/>
                <a:cs typeface="Poppins"/>
              </a:rPr>
              <a:t>ODEs</a:t>
            </a:r>
            <a:r>
              <a:rPr lang="es-MX" sz="2345" dirty="0">
                <a:latin typeface="Poppins"/>
                <a:cs typeface="Poppins"/>
              </a:rPr>
              <a:t>)  busca  contribuir  al  mantenimiento  y  ampliación  de  la cobertura  de  los  servicios  que ofrecen los organismos de  Educación Media Superior (EMS), Superior (ES) y Formación para el Trabajo (FT).</a:t>
            </a:r>
          </a:p>
        </p:txBody>
      </p:sp>
      <p:sp>
        <p:nvSpPr>
          <p:cNvPr id="7" name="Google Shape;306;p11">
            <a:extLst>
              <a:ext uri="{FF2B5EF4-FFF2-40B4-BE49-F238E27FC236}">
                <a16:creationId xmlns:a16="http://schemas.microsoft.com/office/drawing/2014/main" id="{D4435460-1DB2-48EC-5447-47F8A6614CA4}"/>
              </a:ext>
            </a:extLst>
          </p:cNvPr>
          <p:cNvSpPr txBox="1"/>
          <p:nvPr/>
        </p:nvSpPr>
        <p:spPr>
          <a:xfrm>
            <a:off x="2489443" y="8880531"/>
            <a:ext cx="8798656" cy="101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45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este ejercicio se vigilará la correcta aplicación de los recursos por un monto de $2,688,987.30.</a:t>
            </a:r>
            <a:endParaRPr lang="es-MX" noProof="0" dirty="0"/>
          </a:p>
        </p:txBody>
      </p:sp>
      <p:sp>
        <p:nvSpPr>
          <p:cNvPr id="8" name="Google Shape;243;p8">
            <a:extLst>
              <a:ext uri="{FF2B5EF4-FFF2-40B4-BE49-F238E27FC236}">
                <a16:creationId xmlns:a16="http://schemas.microsoft.com/office/drawing/2014/main" id="{6E51EE4F-71A2-F7AA-CD5E-D3C5ADC667DF}"/>
              </a:ext>
            </a:extLst>
          </p:cNvPr>
          <p:cNvSpPr/>
          <p:nvPr/>
        </p:nvSpPr>
        <p:spPr>
          <a:xfrm>
            <a:off x="3334623" y="465162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0B14B10-C22C-1FCA-E3CE-3993F843740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98018" y="533734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2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317" name="Google Shape;317;p12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2"/>
          <p:cNvSpPr/>
          <p:nvPr/>
        </p:nvSpPr>
        <p:spPr>
          <a:xfrm>
            <a:off x="10899382" y="-54747"/>
            <a:ext cx="8958965" cy="9313047"/>
          </a:xfrm>
          <a:custGeom>
            <a:avLst/>
            <a:gdLst/>
            <a:ahLst/>
            <a:cxnLst/>
            <a:rect l="l" t="t" r="r" b="b"/>
            <a:pathLst>
              <a:path w="6108573" h="6350000" extrusionOk="0">
                <a:moveTo>
                  <a:pt x="6108573" y="0"/>
                </a:moveTo>
                <a:lnTo>
                  <a:pt x="6108573" y="3295396"/>
                </a:lnTo>
                <a:cubicBezTo>
                  <a:pt x="6108573" y="4982464"/>
                  <a:pt x="4741164" y="6350000"/>
                  <a:pt x="3054350" y="6350000"/>
                </a:cubicBezTo>
                <a:cubicBezTo>
                  <a:pt x="1367536" y="6350000"/>
                  <a:pt x="0" y="4982464"/>
                  <a:pt x="0" y="3295523"/>
                </a:cubicBezTo>
                <a:lnTo>
                  <a:pt x="0" y="0"/>
                </a:lnTo>
                <a:lnTo>
                  <a:pt x="6108573" y="0"/>
                </a:lnTo>
                <a:close/>
              </a:path>
            </a:pathLst>
          </a:custGeom>
          <a:blipFill rotWithShape="1">
            <a:blip r:embed="rId3">
              <a:alphaModFix amt="85000"/>
            </a:blip>
            <a:stretch>
              <a:fillRect l="-19298" r="-192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2106053" y="3100647"/>
            <a:ext cx="1269315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noProof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Presentación del Programa de Trabajo (PTIE) y formatos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dirty="0">
                <a:solidFill>
                  <a:schemeClr val="tx1"/>
                </a:solidFill>
              </a:rPr>
              <a:t>d</a:t>
            </a:r>
            <a:r>
              <a:rPr lang="es-MX" sz="6000" b="1" noProof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 Contraloría Social.</a:t>
            </a:r>
            <a:endParaRPr lang="es-MX" b="1" noProof="0" dirty="0">
              <a:solidFill>
                <a:schemeClr val="tx1"/>
              </a:solidFill>
            </a:endParaRPr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C8D4004-5210-127D-0FD3-5E2DE37E12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grpSp>
        <p:nvGrpSpPr>
          <p:cNvPr id="7" name="Google Shape;122;p2">
            <a:extLst>
              <a:ext uri="{FF2B5EF4-FFF2-40B4-BE49-F238E27FC236}">
                <a16:creationId xmlns:a16="http://schemas.microsoft.com/office/drawing/2014/main" id="{73E451BF-B6DE-B869-3DE0-18EC467DB29D}"/>
              </a:ext>
            </a:extLst>
          </p:cNvPr>
          <p:cNvGrpSpPr/>
          <p:nvPr/>
        </p:nvGrpSpPr>
        <p:grpSpPr>
          <a:xfrm>
            <a:off x="714152" y="3442395"/>
            <a:ext cx="1043245" cy="1043247"/>
            <a:chOff x="0" y="0"/>
            <a:chExt cx="812800" cy="812800"/>
          </a:xfrm>
        </p:grpSpPr>
        <p:sp>
          <p:nvSpPr>
            <p:cNvPr id="8" name="Google Shape;123;p2">
              <a:extLst>
                <a:ext uri="{FF2B5EF4-FFF2-40B4-BE49-F238E27FC236}">
                  <a16:creationId xmlns:a16="http://schemas.microsoft.com/office/drawing/2014/main" id="{48C55806-50E9-514A-F994-BCE3352235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4;p2">
              <a:extLst>
                <a:ext uri="{FF2B5EF4-FFF2-40B4-BE49-F238E27FC236}">
                  <a16:creationId xmlns:a16="http://schemas.microsoft.com/office/drawing/2014/main" id="{2F4BB0A3-79D0-AED1-9791-22287219AE22}"/>
                </a:ext>
              </a:extLst>
            </p:cNvPr>
            <p:cNvSpPr txBox="1"/>
            <p:nvPr/>
          </p:nvSpPr>
          <p:spPr>
            <a:xfrm>
              <a:off x="88698" y="2367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 lang="es-MX" noProof="0" dirty="0"/>
            </a:p>
          </p:txBody>
        </p:sp>
      </p:grp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4D13931F-FE76-6163-3646-076F754C7C01}"/>
              </a:ext>
            </a:extLst>
          </p:cNvPr>
          <p:cNvSpPr/>
          <p:nvPr/>
        </p:nvSpPr>
        <p:spPr>
          <a:xfrm>
            <a:off x="3320555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F0A61BF-B8C1-918A-92CF-443026A797B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83950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/>
          <p:nvPr/>
        </p:nvSpPr>
        <p:spPr>
          <a:xfrm>
            <a:off x="-2093247" y="5267887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710522" y="4890861"/>
            <a:ext cx="9790301" cy="25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s-MX" sz="2799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Acta de constitución del Comité de Contraloría Social.</a:t>
            </a:r>
            <a:endParaRPr lang="es-MX" noProof="0" dirty="0"/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s-MX" sz="2799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Acta de Sustitución de Integrante del Comité.</a:t>
            </a:r>
            <a:endParaRPr lang="es-MX" noProof="0" dirty="0"/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s-MX" sz="2799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Minuta del Comité de Contraloría Social.</a:t>
            </a:r>
            <a:endParaRPr lang="es-MX" noProof="0" dirty="0"/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s-MX" sz="2799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Informe del Comité de Contraloría Social.</a:t>
            </a:r>
            <a:endParaRPr lang="es-MX" noProof="0" dirty="0"/>
          </a:p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s-MX" sz="2799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Programa Institucional de Trabajo</a:t>
            </a:r>
            <a:endParaRPr lang="es-MX" noProof="0" dirty="0"/>
          </a:p>
        </p:txBody>
      </p:sp>
      <p:sp>
        <p:nvSpPr>
          <p:cNvPr id="334" name="Google Shape;334;p13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10930554" y="4191709"/>
            <a:ext cx="3546613" cy="4996366"/>
          </a:xfrm>
          <a:custGeom>
            <a:avLst/>
            <a:gdLst/>
            <a:ahLst/>
            <a:cxnLst/>
            <a:rect l="l" t="t" r="r" b="b"/>
            <a:pathLst>
              <a:path w="3546613" h="4996366" extrusionOk="0">
                <a:moveTo>
                  <a:pt x="0" y="0"/>
                </a:moveTo>
                <a:lnTo>
                  <a:pt x="3546613" y="0"/>
                </a:lnTo>
                <a:lnTo>
                  <a:pt x="3546613" y="4996366"/>
                </a:lnTo>
                <a:lnTo>
                  <a:pt x="0" y="4996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194" r="-6057" b="-573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14183128" y="1023984"/>
            <a:ext cx="3529336" cy="4996366"/>
          </a:xfrm>
          <a:custGeom>
            <a:avLst/>
            <a:gdLst/>
            <a:ahLst/>
            <a:cxnLst/>
            <a:rect l="l" t="t" r="r" b="b"/>
            <a:pathLst>
              <a:path w="3529336" h="4996366" extrusionOk="0">
                <a:moveTo>
                  <a:pt x="0" y="0"/>
                </a:moveTo>
                <a:lnTo>
                  <a:pt x="3529336" y="0"/>
                </a:lnTo>
                <a:lnTo>
                  <a:pt x="3529336" y="4996366"/>
                </a:lnTo>
                <a:lnTo>
                  <a:pt x="0" y="4996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9426" r="-6764" b="-573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-2093247" y="5267887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1028700" y="2029593"/>
            <a:ext cx="9316093" cy="56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99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Presentación del PTIE </a:t>
            </a:r>
            <a:endParaRPr lang="es-MX" b="1" noProof="0" dirty="0">
              <a:solidFill>
                <a:srgbClr val="16255B"/>
              </a:solidFill>
            </a:endParaRPr>
          </a:p>
        </p:txBody>
      </p:sp>
      <p:sp>
        <p:nvSpPr>
          <p:cNvPr id="339" name="Google Shape;339;p13"/>
          <p:cNvSpPr txBox="1"/>
          <p:nvPr/>
        </p:nvSpPr>
        <p:spPr>
          <a:xfrm>
            <a:off x="1028700" y="4191709"/>
            <a:ext cx="5356058" cy="79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99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Formatos de CS</a:t>
            </a:r>
            <a:endParaRPr lang="es-MX" b="1" noProof="0" dirty="0">
              <a:solidFill>
                <a:srgbClr val="16255B"/>
              </a:solidFill>
            </a:endParaRPr>
          </a:p>
        </p:txBody>
      </p:sp>
      <p:sp>
        <p:nvSpPr>
          <p:cNvPr id="340" name="Google Shape;340;p13"/>
          <p:cNvSpPr txBox="1"/>
          <p:nvPr/>
        </p:nvSpPr>
        <p:spPr>
          <a:xfrm>
            <a:off x="1310538" y="3085928"/>
            <a:ext cx="9517118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https://drive.google.com/drive/folders/1SMfGrrfLHamydOe9p7Pg6HJAGZ00nA8W?usp=sharing</a:t>
            </a:r>
            <a:endParaRPr lang="es-MX" sz="900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9134F60-320D-620D-3B1D-ACDC0569F49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sp>
        <p:nvSpPr>
          <p:cNvPr id="4" name="Google Shape;333;p13">
            <a:extLst>
              <a:ext uri="{FF2B5EF4-FFF2-40B4-BE49-F238E27FC236}">
                <a16:creationId xmlns:a16="http://schemas.microsoft.com/office/drawing/2014/main" id="{BD83BAFA-3754-166B-5A14-65700997602B}"/>
              </a:ext>
            </a:extLst>
          </p:cNvPr>
          <p:cNvSpPr txBox="1"/>
          <p:nvPr/>
        </p:nvSpPr>
        <p:spPr>
          <a:xfrm>
            <a:off x="710521" y="2449131"/>
            <a:ext cx="10958965" cy="6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9" marR="0" lvl="1" indent="-30226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s-MX" sz="2799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Programa </a:t>
            </a:r>
            <a:r>
              <a:rPr lang="es-MX" sz="2799" b="1" dirty="0">
                <a:latin typeface="Poppins"/>
                <a:ea typeface="Poppins"/>
                <a:cs typeface="Poppins"/>
                <a:sym typeface="Poppins"/>
              </a:rPr>
              <a:t>de Trabajo de la Instancia Ejecutora (UPB).</a:t>
            </a:r>
            <a:endParaRPr lang="es-MX" noProof="0" dirty="0"/>
          </a:p>
        </p:txBody>
      </p:sp>
      <p:sp>
        <p:nvSpPr>
          <p:cNvPr id="5" name="Google Shape;340;p13">
            <a:extLst>
              <a:ext uri="{FF2B5EF4-FFF2-40B4-BE49-F238E27FC236}">
                <a16:creationId xmlns:a16="http://schemas.microsoft.com/office/drawing/2014/main" id="{056E9482-A1D7-E392-52BA-2264399EF22C}"/>
              </a:ext>
            </a:extLst>
          </p:cNvPr>
          <p:cNvSpPr txBox="1"/>
          <p:nvPr/>
        </p:nvSpPr>
        <p:spPr>
          <a:xfrm>
            <a:off x="1310538" y="8623205"/>
            <a:ext cx="9517118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https://drive.google.com/drive/folders/1SMfGrrfLHamydOe9p7Pg6HJAGZ00nA8W?usp=sharing</a:t>
            </a:r>
            <a:endParaRPr lang="es-MX" sz="900" noProof="0" dirty="0"/>
          </a:p>
        </p:txBody>
      </p:sp>
      <p:sp>
        <p:nvSpPr>
          <p:cNvPr id="6" name="Google Shape;243;p8">
            <a:extLst>
              <a:ext uri="{FF2B5EF4-FFF2-40B4-BE49-F238E27FC236}">
                <a16:creationId xmlns:a16="http://schemas.microsoft.com/office/drawing/2014/main" id="{EB690A3A-34C6-8FF6-BD56-3FA8F6992B15}"/>
              </a:ext>
            </a:extLst>
          </p:cNvPr>
          <p:cNvSpPr/>
          <p:nvPr/>
        </p:nvSpPr>
        <p:spPr>
          <a:xfrm>
            <a:off x="3278351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D7068F4-20B1-17EB-39D5-C5B360B46B3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941746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/>
          <p:nvPr/>
        </p:nvSpPr>
        <p:spPr>
          <a:xfrm>
            <a:off x="714152" y="2727217"/>
            <a:ext cx="5461501" cy="5253117"/>
          </a:xfrm>
          <a:custGeom>
            <a:avLst/>
            <a:gdLst/>
            <a:ahLst/>
            <a:cxnLst/>
            <a:rect l="l" t="t" r="r" b="b"/>
            <a:pathLst>
              <a:path w="4547403" h="4664003" extrusionOk="0">
                <a:moveTo>
                  <a:pt x="0" y="0"/>
                </a:moveTo>
                <a:lnTo>
                  <a:pt x="4547403" y="0"/>
                </a:lnTo>
                <a:lnTo>
                  <a:pt x="4547403" y="4664003"/>
                </a:lnTo>
                <a:lnTo>
                  <a:pt x="0" y="4664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9545052" y="654652"/>
            <a:ext cx="84240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¿Cuándo usar los formatos?</a:t>
            </a:r>
            <a:endParaRPr lang="es-MX" sz="900" b="1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E297978-2535-BBF1-C2A7-C6AAD9DAF1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sp>
        <p:nvSpPr>
          <p:cNvPr id="4" name="Google Shape;364;p15">
            <a:extLst>
              <a:ext uri="{FF2B5EF4-FFF2-40B4-BE49-F238E27FC236}">
                <a16:creationId xmlns:a16="http://schemas.microsoft.com/office/drawing/2014/main" id="{24515F8D-3B0C-2833-3F07-D89DEF1D49C2}"/>
              </a:ext>
            </a:extLst>
          </p:cNvPr>
          <p:cNvSpPr txBox="1"/>
          <p:nvPr/>
        </p:nvSpPr>
        <p:spPr>
          <a:xfrm>
            <a:off x="5917505" y="1762030"/>
            <a:ext cx="11937358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3390" lvl="1" indent="-226695" algn="just">
              <a:lnSpc>
                <a:spcPct val="140000"/>
              </a:lnSpc>
              <a:buSzPts val="2100"/>
              <a:buFont typeface="Arial"/>
              <a:buChar char="•"/>
            </a:pP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Constituirse como Comité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 mediante escrito libre o </a:t>
            </a: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Anexo 1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;</a:t>
            </a:r>
            <a:endParaRPr lang="es-MX" sz="2400" dirty="0"/>
          </a:p>
          <a:p>
            <a:pPr marL="453390" lvl="1" indent="-226695" algn="just">
              <a:lnSpc>
                <a:spcPct val="140000"/>
              </a:lnSpc>
              <a:buSzPts val="2100"/>
              <a:buFont typeface="Arial"/>
              <a:buChar char="•"/>
            </a:pP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Sustituir miembros del Comité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, mediante el llenado del formato correspondiente (</a:t>
            </a: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Anexo 2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), cuando se dé uno de los supuestos establecidos en la GOCS 2025;</a:t>
            </a:r>
            <a:endParaRPr lang="es-MX" sz="2400" dirty="0"/>
          </a:p>
          <a:p>
            <a:pPr marL="453390" lvl="1" indent="-226695" algn="just">
              <a:lnSpc>
                <a:spcPct val="140000"/>
              </a:lnSpc>
              <a:buSzPts val="2100"/>
              <a:buFont typeface="Arial"/>
              <a:buChar char="•"/>
            </a:pP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Al recibir capacitación 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en cuanto a características operativas del programa y beneficios a vigilar, instancias participantes, actividades de Contraloría Social, formatos de la Guía Operativa de Contraloría Social (GOCS) 2025; o </a:t>
            </a: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reunirse como Comité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 para dar seguimiento a las actividades de contraloría social, realizar labores de vigilancia, presentar o plantear quejas o denuncias, sustituir miembros del comité, presentar un informe final (</a:t>
            </a:r>
            <a:r>
              <a:rPr lang="es-MX" sz="2400" b="1" dirty="0">
                <a:latin typeface="Poppins"/>
                <a:ea typeface="Poppins"/>
                <a:cs typeface="Poppins"/>
                <a:sym typeface="Poppins"/>
              </a:rPr>
              <a:t>Anexo 3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);</a:t>
            </a:r>
            <a:endParaRPr lang="es-MX" sz="2400" dirty="0"/>
          </a:p>
          <a:p>
            <a:pPr marL="453390" marR="0" lvl="1" indent="-226695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MX" sz="2400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Elaborar al menos un informe</a:t>
            </a:r>
            <a:r>
              <a:rPr lang="es-MX" sz="2400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Comité de Contraloría Social (</a:t>
            </a:r>
            <a:r>
              <a:rPr lang="es-MX" sz="2400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Anexo 4</a:t>
            </a:r>
            <a:r>
              <a:rPr lang="es-MX" sz="2400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), para entregar como </a:t>
            </a:r>
            <a:r>
              <a:rPr lang="es-MX" sz="2400" b="1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informe final</a:t>
            </a:r>
            <a:r>
              <a:rPr lang="es-MX" sz="2400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la Instancia Ejecutora, en la reunión de cierre del ejercicio fiscal</a:t>
            </a:r>
            <a:r>
              <a:rPr lang="es-MX" sz="24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s-MX" sz="2400" noProof="0" dirty="0"/>
          </a:p>
        </p:txBody>
      </p:sp>
      <p:sp>
        <p:nvSpPr>
          <p:cNvPr id="5" name="Google Shape;243;p8">
            <a:extLst>
              <a:ext uri="{FF2B5EF4-FFF2-40B4-BE49-F238E27FC236}">
                <a16:creationId xmlns:a16="http://schemas.microsoft.com/office/drawing/2014/main" id="{3FD254AA-01D8-10CB-E01F-8637D5717E96}"/>
              </a:ext>
            </a:extLst>
          </p:cNvPr>
          <p:cNvSpPr/>
          <p:nvPr/>
        </p:nvSpPr>
        <p:spPr>
          <a:xfrm>
            <a:off x="3278351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100C261-C1DF-4FA7-9F88-566ED28587E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41746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6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370" name="Google Shape;370;p16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16"/>
          <p:cNvSpPr/>
          <p:nvPr/>
        </p:nvSpPr>
        <p:spPr>
          <a:xfrm>
            <a:off x="11567752" y="-54749"/>
            <a:ext cx="8958965" cy="9313047"/>
          </a:xfrm>
          <a:custGeom>
            <a:avLst/>
            <a:gdLst/>
            <a:ahLst/>
            <a:cxnLst/>
            <a:rect l="l" t="t" r="r" b="b"/>
            <a:pathLst>
              <a:path w="6108573" h="6350000" extrusionOk="0">
                <a:moveTo>
                  <a:pt x="6108573" y="0"/>
                </a:moveTo>
                <a:lnTo>
                  <a:pt x="6108573" y="3295396"/>
                </a:lnTo>
                <a:cubicBezTo>
                  <a:pt x="6108573" y="4982464"/>
                  <a:pt x="4741164" y="6350000"/>
                  <a:pt x="3054350" y="6350000"/>
                </a:cubicBezTo>
                <a:cubicBezTo>
                  <a:pt x="1367536" y="6350000"/>
                  <a:pt x="0" y="4982464"/>
                  <a:pt x="0" y="3295523"/>
                </a:cubicBezTo>
                <a:lnTo>
                  <a:pt x="0" y="0"/>
                </a:lnTo>
                <a:lnTo>
                  <a:pt x="610857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8010" r="-280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6"/>
          <p:cNvSpPr txBox="1"/>
          <p:nvPr/>
        </p:nvSpPr>
        <p:spPr>
          <a:xfrm>
            <a:off x="2240765" y="3740001"/>
            <a:ext cx="965223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Fechas de actividades de seguimiento</a:t>
            </a:r>
            <a:endParaRPr lang="es-MX" sz="1600" b="1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4212BAA-E935-6869-F969-A149FF2CAA0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grpSp>
        <p:nvGrpSpPr>
          <p:cNvPr id="5" name="Google Shape;110;p2">
            <a:extLst>
              <a:ext uri="{FF2B5EF4-FFF2-40B4-BE49-F238E27FC236}">
                <a16:creationId xmlns:a16="http://schemas.microsoft.com/office/drawing/2014/main" id="{892E2D04-573B-F972-AEBD-3A66448BC487}"/>
              </a:ext>
            </a:extLst>
          </p:cNvPr>
          <p:cNvGrpSpPr/>
          <p:nvPr/>
        </p:nvGrpSpPr>
        <p:grpSpPr>
          <a:xfrm>
            <a:off x="681377" y="3930595"/>
            <a:ext cx="1043245" cy="1060831"/>
            <a:chOff x="0" y="-13701"/>
            <a:chExt cx="812800" cy="826501"/>
          </a:xfrm>
        </p:grpSpPr>
        <p:sp>
          <p:nvSpPr>
            <p:cNvPr id="6" name="Google Shape;111;p2">
              <a:extLst>
                <a:ext uri="{FF2B5EF4-FFF2-40B4-BE49-F238E27FC236}">
                  <a16:creationId xmlns:a16="http://schemas.microsoft.com/office/drawing/2014/main" id="{D12EBAE8-B850-0A33-25E5-14810B07EA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2;p2">
              <a:extLst>
                <a:ext uri="{FF2B5EF4-FFF2-40B4-BE49-F238E27FC236}">
                  <a16:creationId xmlns:a16="http://schemas.microsoft.com/office/drawing/2014/main" id="{BCF48A86-DF9A-AB9C-2C26-C595DE431A37}"/>
                </a:ext>
              </a:extLst>
            </p:cNvPr>
            <p:cNvSpPr txBox="1"/>
            <p:nvPr/>
          </p:nvSpPr>
          <p:spPr>
            <a:xfrm>
              <a:off x="64892" y="-13701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 lang="es-MX" noProof="0" dirty="0"/>
            </a:p>
          </p:txBody>
        </p:sp>
      </p:grp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2604D7E7-DEBF-EA4C-16C0-EF86418C0DB8}"/>
              </a:ext>
            </a:extLst>
          </p:cNvPr>
          <p:cNvSpPr/>
          <p:nvPr/>
        </p:nvSpPr>
        <p:spPr>
          <a:xfrm>
            <a:off x="3278351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E4EF374F-15E0-0D08-CB23-43F218BFF07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41746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7"/>
          <p:cNvSpPr/>
          <p:nvPr/>
        </p:nvSpPr>
        <p:spPr>
          <a:xfrm>
            <a:off x="-2093247" y="4621211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 txBox="1"/>
          <p:nvPr/>
        </p:nvSpPr>
        <p:spPr>
          <a:xfrm>
            <a:off x="10319122" y="689104"/>
            <a:ext cx="754214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Fechas de actividades</a:t>
            </a:r>
            <a:endParaRPr lang="es-MX" sz="1600" b="1" noProof="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 de seguimiento</a:t>
            </a:r>
            <a:endParaRPr lang="es-MX" sz="1600" b="1" noProof="0" dirty="0"/>
          </a:p>
        </p:txBody>
      </p:sp>
      <p:sp>
        <p:nvSpPr>
          <p:cNvPr id="388" name="Google Shape;388;p17"/>
          <p:cNvSpPr txBox="1"/>
          <p:nvPr/>
        </p:nvSpPr>
        <p:spPr>
          <a:xfrm>
            <a:off x="1231518" y="1570543"/>
            <a:ext cx="11787389" cy="800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1569" marR="0" lvl="1" indent="-380784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7"/>
              <a:buFont typeface="Arial"/>
              <a:buChar char="•"/>
            </a:pPr>
            <a:r>
              <a:rPr lang="es-MX" sz="3527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Constitución del Comité: </a:t>
            </a:r>
            <a:endParaRPr lang="es-MX" noProof="0" dirty="0"/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27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30 de septiembre de 2025.</a:t>
            </a:r>
            <a:endParaRPr lang="es-MX" noProof="0" dirty="0"/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3527" noProof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61569" marR="0" lvl="1" indent="-380784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7"/>
              <a:buFont typeface="Arial"/>
              <a:buChar char="•"/>
            </a:pPr>
            <a:r>
              <a:rPr lang="es-MX" sz="3527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Capacitación: </a:t>
            </a:r>
            <a:endParaRPr lang="es-MX" noProof="0" dirty="0"/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27" dirty="0"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s-MX" sz="3527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30 de septiembre de 2025. </a:t>
            </a:r>
            <a:endParaRPr lang="es-MX" noProof="0" dirty="0"/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3527" noProof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61569" marR="0" lvl="1" indent="-380784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7"/>
              <a:buFont typeface="Arial"/>
              <a:buChar char="•"/>
            </a:pPr>
            <a:r>
              <a:rPr lang="es-MX" sz="3527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Reunión de seguimiento</a:t>
            </a:r>
            <a:endParaRPr lang="es-MX" noProof="0" dirty="0"/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latin typeface="Poppins"/>
                <a:cs typeface="Poppins"/>
                <a:sym typeface="Poppins"/>
              </a:rPr>
              <a:t>	(Fecha determinada por el comité)</a:t>
            </a:r>
            <a:endParaRPr lang="es-MX" sz="2000" noProof="0" dirty="0"/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3527" noProof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61569" marR="0" lvl="1" indent="-380784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7"/>
              <a:buFont typeface="Arial"/>
              <a:buChar char="•"/>
            </a:pPr>
            <a:r>
              <a:rPr lang="es-MX" sz="3527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Informe final</a:t>
            </a:r>
          </a:p>
          <a:p>
            <a:pPr algn="just">
              <a:lnSpc>
                <a:spcPct val="140005"/>
              </a:lnSpc>
            </a:pPr>
            <a:r>
              <a:rPr lang="es-MX" sz="2000" dirty="0"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	(Fecha determinada por el comité)</a:t>
            </a:r>
            <a:endParaRPr lang="es-MX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just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33342D34-9BCD-A421-4FB8-EAA119B345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341309E3-95B6-DA8F-4E42-09FFCC11475D}"/>
              </a:ext>
            </a:extLst>
          </p:cNvPr>
          <p:cNvSpPr/>
          <p:nvPr/>
        </p:nvSpPr>
        <p:spPr>
          <a:xfrm>
            <a:off x="3336407" y="463824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4197358-CFDA-E3E1-F764-9049F0B0AED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99802" y="532396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8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394" name="Google Shape;394;p18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18"/>
          <p:cNvSpPr txBox="1"/>
          <p:nvPr/>
        </p:nvSpPr>
        <p:spPr>
          <a:xfrm>
            <a:off x="1845590" y="3381269"/>
            <a:ext cx="116448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Mecanismos para la presentación 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quejas y denuncias </a:t>
            </a:r>
            <a:endParaRPr lang="es-MX" b="1" noProof="0" dirty="0"/>
          </a:p>
        </p:txBody>
      </p:sp>
      <p:sp>
        <p:nvSpPr>
          <p:cNvPr id="401" name="Google Shape;401;p18"/>
          <p:cNvSpPr/>
          <p:nvPr/>
        </p:nvSpPr>
        <p:spPr>
          <a:xfrm>
            <a:off x="11412730" y="-54748"/>
            <a:ext cx="8958965" cy="9313047"/>
          </a:xfrm>
          <a:custGeom>
            <a:avLst/>
            <a:gdLst/>
            <a:ahLst/>
            <a:cxnLst/>
            <a:rect l="l" t="t" r="r" b="b"/>
            <a:pathLst>
              <a:path w="6108573" h="6350000" extrusionOk="0">
                <a:moveTo>
                  <a:pt x="6108573" y="0"/>
                </a:moveTo>
                <a:lnTo>
                  <a:pt x="6108573" y="3295396"/>
                </a:lnTo>
                <a:cubicBezTo>
                  <a:pt x="6108573" y="4982464"/>
                  <a:pt x="4741164" y="6350000"/>
                  <a:pt x="3054350" y="6350000"/>
                </a:cubicBezTo>
                <a:cubicBezTo>
                  <a:pt x="1367536" y="6350000"/>
                  <a:pt x="0" y="4982464"/>
                  <a:pt x="0" y="3295523"/>
                </a:cubicBezTo>
                <a:lnTo>
                  <a:pt x="0" y="0"/>
                </a:lnTo>
                <a:lnTo>
                  <a:pt x="610857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7864" r="-278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99FAAA8-9493-9D2F-D03E-BD4EAF93AE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614102" y="511636"/>
            <a:ext cx="4023091" cy="1107378"/>
          </a:xfrm>
          <a:prstGeom prst="rect">
            <a:avLst/>
          </a:prstGeom>
        </p:spPr>
      </p:pic>
      <p:grpSp>
        <p:nvGrpSpPr>
          <p:cNvPr id="8" name="Google Shape;116;p2">
            <a:extLst>
              <a:ext uri="{FF2B5EF4-FFF2-40B4-BE49-F238E27FC236}">
                <a16:creationId xmlns:a16="http://schemas.microsoft.com/office/drawing/2014/main" id="{3018D84D-7BF7-DD6F-E109-83AF4AFF5E72}"/>
              </a:ext>
            </a:extLst>
          </p:cNvPr>
          <p:cNvGrpSpPr/>
          <p:nvPr/>
        </p:nvGrpSpPr>
        <p:grpSpPr>
          <a:xfrm>
            <a:off x="485866" y="4201825"/>
            <a:ext cx="1043245" cy="1046317"/>
            <a:chOff x="0" y="-2393"/>
            <a:chExt cx="812800" cy="815193"/>
          </a:xfrm>
        </p:grpSpPr>
        <p:sp>
          <p:nvSpPr>
            <p:cNvPr id="9" name="Google Shape;117;p2">
              <a:extLst>
                <a:ext uri="{FF2B5EF4-FFF2-40B4-BE49-F238E27FC236}">
                  <a16:creationId xmlns:a16="http://schemas.microsoft.com/office/drawing/2014/main" id="{9D7FF831-20D2-27F6-9903-5AA5D920CA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8;p2">
              <a:extLst>
                <a:ext uri="{FF2B5EF4-FFF2-40B4-BE49-F238E27FC236}">
                  <a16:creationId xmlns:a16="http://schemas.microsoft.com/office/drawing/2014/main" id="{D02C6E70-E645-232F-5C3E-A2DE27574D78}"/>
                </a:ext>
              </a:extLst>
            </p:cNvPr>
            <p:cNvSpPr txBox="1"/>
            <p:nvPr/>
          </p:nvSpPr>
          <p:spPr>
            <a:xfrm>
              <a:off x="76200" y="-2393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07</a:t>
              </a:r>
              <a:endParaRPr lang="es-MX" noProof="0" dirty="0"/>
            </a:p>
          </p:txBody>
        </p:sp>
      </p:grp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8A12A7CE-C49B-91B7-D679-CD64F11C27FB}"/>
              </a:ext>
            </a:extLst>
          </p:cNvPr>
          <p:cNvSpPr/>
          <p:nvPr/>
        </p:nvSpPr>
        <p:spPr>
          <a:xfrm>
            <a:off x="3278351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5A88E2A-F552-8626-E750-9F3F8612E7F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41746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D89796DC-4889-A38A-BE0F-CEF927F4A4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58059" y="4658018"/>
            <a:ext cx="7303506" cy="5088110"/>
          </a:xfrm>
          <a:prstGeom prst="rect">
            <a:avLst/>
          </a:prstGeom>
        </p:spPr>
      </p:pic>
      <p:grpSp>
        <p:nvGrpSpPr>
          <p:cNvPr id="409" name="Google Shape;409;p19"/>
          <p:cNvGrpSpPr/>
          <p:nvPr/>
        </p:nvGrpSpPr>
        <p:grpSpPr>
          <a:xfrm>
            <a:off x="-224006" y="9736049"/>
            <a:ext cx="19491439" cy="1332761"/>
            <a:chOff x="0" y="-57150"/>
            <a:chExt cx="5133514" cy="351013"/>
          </a:xfrm>
        </p:grpSpPr>
        <p:sp>
          <p:nvSpPr>
            <p:cNvPr id="410" name="Google Shape;410;p19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 extrusionOk="0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003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0" y="-57150"/>
              <a:ext cx="5133514" cy="35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9"/>
          <p:cNvSpPr/>
          <p:nvPr/>
        </p:nvSpPr>
        <p:spPr>
          <a:xfrm>
            <a:off x="10548897" y="1963161"/>
            <a:ext cx="8249234" cy="7628510"/>
          </a:xfrm>
          <a:custGeom>
            <a:avLst/>
            <a:gdLst/>
            <a:ahLst/>
            <a:cxnLst/>
            <a:rect l="l" t="t" r="r" b="b"/>
            <a:pathLst>
              <a:path w="6552387" h="6552387" extrusionOk="0">
                <a:moveTo>
                  <a:pt x="0" y="0"/>
                </a:moveTo>
                <a:lnTo>
                  <a:pt x="6552387" y="0"/>
                </a:lnTo>
                <a:lnTo>
                  <a:pt x="6552387" y="6552388"/>
                </a:lnTo>
                <a:lnTo>
                  <a:pt x="0" y="6552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9"/>
          <p:cNvSpPr txBox="1"/>
          <p:nvPr/>
        </p:nvSpPr>
        <p:spPr>
          <a:xfrm>
            <a:off x="646299" y="1875062"/>
            <a:ext cx="107415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caso de detectar irregularidades en la ejecución del programa federal se podrán presentar quejas y denuncias mediante los siguientes mecanismos: </a:t>
            </a:r>
          </a:p>
        </p:txBody>
      </p:sp>
      <p:sp>
        <p:nvSpPr>
          <p:cNvPr id="414" name="Google Shape;414;p19"/>
          <p:cNvSpPr txBox="1"/>
          <p:nvPr/>
        </p:nvSpPr>
        <p:spPr>
          <a:xfrm>
            <a:off x="4193417" y="7346451"/>
            <a:ext cx="1263154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1802" marR="0" lvl="1" indent="-215901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MX" sz="2000" b="0" i="0" u="none" strike="noStrike" cap="none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Atención Ciudadana </a:t>
            </a:r>
            <a:r>
              <a:rPr lang="es-ES" sz="2000" b="0" i="0" u="none" strike="noStrike" cap="none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de la Secretaría de la Anticorrupción y Buen Gobierno:</a:t>
            </a:r>
            <a:endParaRPr lang="es-MX" sz="20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noProof="0" dirty="0">
                <a:latin typeface="Poppins" panose="00000500000000000000" pitchFamily="2" charset="0"/>
                <a:cs typeface="Poppins" panose="00000500000000000000" pitchFamily="2" charset="0"/>
              </a:rPr>
              <a:t>	Realizar la denuncia en https://sidec.buengobierno.gob.mx/ las 24 horas del día, los 365 	días del año; o mediante escrito presentado en la Secretaría Anticorrupción y Buen 	Gobierno, ubicada en Avenida Insurgentes Sur 1735, Colonia Guadalupe </a:t>
            </a:r>
            <a:r>
              <a:rPr lang="es-ES" sz="20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Inn</a:t>
            </a:r>
            <a:r>
              <a:rPr lang="es-ES" sz="2000" noProof="0" dirty="0">
                <a:latin typeface="Poppins" panose="00000500000000000000" pitchFamily="2" charset="0"/>
                <a:cs typeface="Poppins" panose="00000500000000000000" pitchFamily="2" charset="0"/>
              </a:rPr>
              <a:t>, C. P. 01020, 	Alcaldía Álvaro Obregón, Ciudad de México.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	Teléfonos 55 2000 2000 y al número gratuito 800 112 87 00.</a:t>
            </a:r>
            <a:endParaRPr lang="es-MX" sz="20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6" name="Google Shape;416;p19"/>
          <p:cNvSpPr txBox="1"/>
          <p:nvPr/>
        </p:nvSpPr>
        <p:spPr>
          <a:xfrm>
            <a:off x="1847360" y="5144768"/>
            <a:ext cx="117563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1802" marR="0" lvl="1" indent="-215901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MX" sz="2000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Atención Dirección General de Universidades Tecnológicas y Politécnicas:</a:t>
            </a:r>
            <a:endParaRPr lang="es-MX" noProof="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Directo 55 36 01 16 10 o conmutador 55 36 01 16 00 ext. 67153</a:t>
            </a:r>
            <a:endParaRPr lang="es-MX" noProof="0" dirty="0"/>
          </a:p>
          <a:p>
            <a:pPr algn="just"/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q</a:t>
            </a:r>
            <a:r>
              <a:rPr lang="es-MX" sz="2000" dirty="0">
                <a:latin typeface="Poppins"/>
                <a:ea typeface="Poppins"/>
                <a:cs typeface="Poppins"/>
                <a:sym typeface="Poppins"/>
              </a:rPr>
              <a:t>uejasydenuncias@nube.sep.gob.mx</a:t>
            </a:r>
            <a:endParaRPr lang="es-MX"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contraloriasocial.dgutyp@nube.sep.gob.mx</a:t>
            </a:r>
            <a:endParaRPr lang="es-MX" noProof="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Av. Universidad 1074, Col. Xoco, Alcaldía Benito Juárez, C.P. 03330, CDMX</a:t>
            </a:r>
            <a:endParaRPr lang="es-MX" noProof="0" dirty="0"/>
          </a:p>
        </p:txBody>
      </p:sp>
      <p:sp>
        <p:nvSpPr>
          <p:cNvPr id="417" name="Google Shape;417;p19"/>
          <p:cNvSpPr txBox="1"/>
          <p:nvPr/>
        </p:nvSpPr>
        <p:spPr>
          <a:xfrm>
            <a:off x="494986" y="3042790"/>
            <a:ext cx="12082023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1802" marR="0" lvl="1" indent="-215901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MX" sz="2000" b="0" i="0" u="none" strike="noStrike" cap="none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Atención Universidad Politécnica de Bacalar:</a:t>
            </a:r>
            <a:endParaRPr lang="es-MX" noProof="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Directo 983128 1591 ext. 1017               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calidad.proyectos@upb.edu.mx</a:t>
            </a:r>
            <a:endParaRPr lang="es-MX" noProof="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Avenida 39 Reg. 12 </a:t>
            </a:r>
            <a:r>
              <a:rPr lang="es-MX" sz="2000" noProof="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Mz</a:t>
            </a: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325 </a:t>
            </a:r>
            <a:r>
              <a:rPr lang="es-MX" sz="2000" noProof="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Lt</a:t>
            </a: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1 entre calles 56 y 46 – A, C.P. 77930 Bacalar Q. Roo</a:t>
            </a:r>
            <a:endParaRPr lang="es-MX" noProof="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www.upb.edu.mx</a:t>
            </a:r>
            <a:endParaRPr lang="es-MX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192BA85-5351-FE06-D33D-04201BFAD9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t="24076" b="24092"/>
          <a:stretch>
            <a:fillRect/>
          </a:stretch>
        </p:blipFill>
        <p:spPr>
          <a:xfrm>
            <a:off x="5902604" y="369445"/>
            <a:ext cx="4023091" cy="1107378"/>
          </a:xfrm>
          <a:prstGeom prst="rect">
            <a:avLst/>
          </a:prstGeom>
        </p:spPr>
      </p:pic>
      <p:sp>
        <p:nvSpPr>
          <p:cNvPr id="5" name="Google Shape;415;p19">
            <a:extLst>
              <a:ext uri="{FF2B5EF4-FFF2-40B4-BE49-F238E27FC236}">
                <a16:creationId xmlns:a16="http://schemas.microsoft.com/office/drawing/2014/main" id="{A35013BA-1F6A-B26B-77EA-10AFA90D9605}"/>
              </a:ext>
            </a:extLst>
          </p:cNvPr>
          <p:cNvSpPr txBox="1"/>
          <p:nvPr/>
        </p:nvSpPr>
        <p:spPr>
          <a:xfrm>
            <a:off x="11691081" y="383989"/>
            <a:ext cx="625642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Quejas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dirty="0">
                <a:solidFill>
                  <a:srgbClr val="003D60"/>
                </a:solidFill>
              </a:rPr>
              <a:t>y</a:t>
            </a:r>
            <a:r>
              <a:rPr lang="es-MX" sz="6000" b="1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 denuncias</a:t>
            </a:r>
            <a:endParaRPr lang="es-MX" sz="1600" b="1" noProof="0" dirty="0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54DDF276-E52A-7786-8504-932D3F461A63}"/>
              </a:ext>
            </a:extLst>
          </p:cNvPr>
          <p:cNvSpPr/>
          <p:nvPr/>
        </p:nvSpPr>
        <p:spPr>
          <a:xfrm>
            <a:off x="3278351" y="36668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BD75B39-A32F-B73D-3A4D-E9C9A6EADD3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941746" y="43525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0"/>
          <p:cNvGrpSpPr/>
          <p:nvPr/>
        </p:nvGrpSpPr>
        <p:grpSpPr>
          <a:xfrm>
            <a:off x="15548373" y="884039"/>
            <a:ext cx="3762888" cy="8374261"/>
            <a:chOff x="0" y="-38100"/>
            <a:chExt cx="991049" cy="2205567"/>
          </a:xfrm>
        </p:grpSpPr>
        <p:sp>
          <p:nvSpPr>
            <p:cNvPr id="423" name="Google Shape;423;p20"/>
            <p:cNvSpPr/>
            <p:nvPr/>
          </p:nvSpPr>
          <p:spPr>
            <a:xfrm>
              <a:off x="0" y="0"/>
              <a:ext cx="991049" cy="2167467"/>
            </a:xfrm>
            <a:custGeom>
              <a:avLst/>
              <a:gdLst/>
              <a:ahLst/>
              <a:cxnLst/>
              <a:rect l="l" t="t" r="r" b="b"/>
              <a:pathLst>
                <a:path w="991049" h="2167467" extrusionOk="0">
                  <a:moveTo>
                    <a:pt x="104929" y="0"/>
                  </a:moveTo>
                  <a:lnTo>
                    <a:pt x="886119" y="0"/>
                  </a:lnTo>
                  <a:cubicBezTo>
                    <a:pt x="944070" y="0"/>
                    <a:pt x="991049" y="46979"/>
                    <a:pt x="991049" y="104929"/>
                  </a:cubicBezTo>
                  <a:lnTo>
                    <a:pt x="991049" y="2062537"/>
                  </a:lnTo>
                  <a:cubicBezTo>
                    <a:pt x="991049" y="2120488"/>
                    <a:pt x="944070" y="2167467"/>
                    <a:pt x="886119" y="2167467"/>
                  </a:cubicBezTo>
                  <a:lnTo>
                    <a:pt x="104929" y="2167467"/>
                  </a:lnTo>
                  <a:cubicBezTo>
                    <a:pt x="46979" y="2167467"/>
                    <a:pt x="0" y="2120488"/>
                    <a:pt x="0" y="2062537"/>
                  </a:cubicBezTo>
                  <a:lnTo>
                    <a:pt x="0" y="104929"/>
                  </a:lnTo>
                  <a:cubicBezTo>
                    <a:pt x="0" y="46979"/>
                    <a:pt x="46979" y="0"/>
                    <a:pt x="104929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0" y="-38100"/>
              <a:ext cx="991049" cy="22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0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426" name="Google Shape;426;p20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019F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0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20"/>
          <p:cNvSpPr txBox="1"/>
          <p:nvPr/>
        </p:nvSpPr>
        <p:spPr>
          <a:xfrm>
            <a:off x="2470645" y="3320457"/>
            <a:ext cx="10758251" cy="31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300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lang="es-MX" sz="1800" noProof="0" dirty="0"/>
          </a:p>
        </p:txBody>
      </p:sp>
      <p:sp>
        <p:nvSpPr>
          <p:cNvPr id="429" name="Google Shape;429;p20"/>
          <p:cNvSpPr/>
          <p:nvPr/>
        </p:nvSpPr>
        <p:spPr>
          <a:xfrm rot="5400000">
            <a:off x="16515869" y="4957642"/>
            <a:ext cx="1486863" cy="371716"/>
          </a:xfrm>
          <a:custGeom>
            <a:avLst/>
            <a:gdLst/>
            <a:ahLst/>
            <a:cxnLst/>
            <a:rect l="l" t="t" r="r" b="b"/>
            <a:pathLst>
              <a:path w="1486863" h="371716" extrusionOk="0">
                <a:moveTo>
                  <a:pt x="0" y="0"/>
                </a:moveTo>
                <a:lnTo>
                  <a:pt x="1486862" y="0"/>
                </a:lnTo>
                <a:lnTo>
                  <a:pt x="1486862" y="371716"/>
                </a:lnTo>
                <a:lnTo>
                  <a:pt x="0" y="371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D29353E-F400-100D-E503-CCCD97DD1F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979867" y="438786"/>
            <a:ext cx="4023091" cy="1107378"/>
          </a:xfrm>
          <a:prstGeom prst="rect">
            <a:avLst/>
          </a:prstGeom>
        </p:spPr>
      </p:pic>
      <p:sp>
        <p:nvSpPr>
          <p:cNvPr id="5" name="Google Shape;243;p8">
            <a:extLst>
              <a:ext uri="{FF2B5EF4-FFF2-40B4-BE49-F238E27FC236}">
                <a16:creationId xmlns:a16="http://schemas.microsoft.com/office/drawing/2014/main" id="{0954FFEC-0BC7-33FF-7EEF-D9E97E909184}"/>
              </a:ext>
            </a:extLst>
          </p:cNvPr>
          <p:cNvSpPr/>
          <p:nvPr/>
        </p:nvSpPr>
        <p:spPr>
          <a:xfrm>
            <a:off x="3236147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E3905165-4416-9F29-9137-50017B1A9CB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899542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/>
          <p:nvPr/>
        </p:nvSpPr>
        <p:spPr>
          <a:xfrm>
            <a:off x="-1849632" y="314480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1250848" y="2550841"/>
            <a:ext cx="1043245" cy="1046317"/>
            <a:chOff x="0" y="-2393"/>
            <a:chExt cx="812800" cy="815193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64892" y="-2393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lang="es-MX" noProof="0" dirty="0"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1250848" y="3980949"/>
            <a:ext cx="1043245" cy="1075345"/>
            <a:chOff x="0" y="-25009"/>
            <a:chExt cx="812800" cy="837809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64892" y="-25009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lang="es-MX" noProof="0" dirty="0"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9643702" y="4249707"/>
            <a:ext cx="1043245" cy="1060831"/>
            <a:chOff x="0" y="-13701"/>
            <a:chExt cx="812800" cy="826501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64892" y="-13701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06</a:t>
              </a:r>
              <a:endParaRPr lang="es-MX" noProof="0" dirty="0"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250848" y="5766651"/>
            <a:ext cx="1043245" cy="1060831"/>
            <a:chOff x="0" y="-13701"/>
            <a:chExt cx="812800" cy="826501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64892" y="-13701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lang="es-MX" noProof="0" dirty="0"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9643702" y="5855374"/>
            <a:ext cx="1043245" cy="1046317"/>
            <a:chOff x="0" y="-2393"/>
            <a:chExt cx="812800" cy="815193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76200" y="-2393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07</a:t>
              </a:r>
              <a:endParaRPr lang="es-MX" noProof="0" dirty="0"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250848" y="8023248"/>
            <a:ext cx="1043245" cy="1046317"/>
            <a:chOff x="0" y="-2393"/>
            <a:chExt cx="812800" cy="815193"/>
          </a:xfrm>
        </p:grpSpPr>
        <p:sp>
          <p:nvSpPr>
            <p:cNvPr id="120" name="Google Shape;120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64892" y="-2393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 lang="es-MX" noProof="0" dirty="0"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643702" y="2537026"/>
            <a:ext cx="1043245" cy="1075345"/>
            <a:chOff x="0" y="-25009"/>
            <a:chExt cx="812800" cy="837809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64892" y="-25009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05</a:t>
              </a:r>
              <a:endParaRPr lang="es-MX" noProof="0" dirty="0"/>
            </a:p>
          </p:txBody>
        </p:sp>
      </p:grpSp>
      <p:sp>
        <p:nvSpPr>
          <p:cNvPr id="125" name="Google Shape;125;p2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1372162" y="518484"/>
            <a:ext cx="4276920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399" noProof="0" dirty="0">
                <a:solidFill>
                  <a:srgbClr val="003D60"/>
                </a:solidFill>
                <a:latin typeface="Arial"/>
                <a:ea typeface="Arial"/>
                <a:cs typeface="Arial"/>
                <a:sym typeface="Arial"/>
              </a:rPr>
              <a:t>TEMAS</a:t>
            </a:r>
            <a:endParaRPr lang="es-MX" noProof="0" dirty="0"/>
          </a:p>
        </p:txBody>
      </p:sp>
      <p:sp>
        <p:nvSpPr>
          <p:cNvPr id="127" name="Google Shape;127;p2"/>
          <p:cNvSpPr txBox="1"/>
          <p:nvPr/>
        </p:nvSpPr>
        <p:spPr>
          <a:xfrm>
            <a:off x="10860862" y="5784237"/>
            <a:ext cx="5938066" cy="123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Mecanismos para la presentación de</a:t>
            </a: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 quejas y denuncias.</a:t>
            </a:r>
            <a:endParaRPr lang="es-MX" noProof="0" dirty="0">
              <a:solidFill>
                <a:srgbClr val="003D60"/>
              </a:solidFill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0855932" y="4204715"/>
            <a:ext cx="5940531" cy="123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Fechas de actividades de seguimiento.</a:t>
            </a:r>
            <a:endParaRPr lang="es-MX" noProof="0" dirty="0">
              <a:solidFill>
                <a:srgbClr val="003D60"/>
              </a:solidFill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0858396" y="2450965"/>
            <a:ext cx="6630615" cy="123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Presentación del Programa de Trabajo (PTIE) y formatos de Contraloría Social.</a:t>
            </a:r>
            <a:endParaRPr lang="es-MX" noProof="0" dirty="0">
              <a:solidFill>
                <a:srgbClr val="003D60"/>
              </a:solidFill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2466553" y="7978134"/>
            <a:ext cx="5938066" cy="123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Características operativas del </a:t>
            </a: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 Programa y beneficio a vigilar.</a:t>
            </a:r>
            <a:endParaRPr lang="es-MX" noProof="0" dirty="0"/>
          </a:p>
        </p:txBody>
      </p:sp>
      <p:sp>
        <p:nvSpPr>
          <p:cNvPr id="132" name="Google Shape;132;p2"/>
          <p:cNvSpPr txBox="1"/>
          <p:nvPr/>
        </p:nvSpPr>
        <p:spPr>
          <a:xfrm>
            <a:off x="2466553" y="5345718"/>
            <a:ext cx="6152306" cy="230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¿Qué es el Comité de Contraloría Social?, ¿Quienes lo conforman?, Actividades del Comité de Contraloría Social.</a:t>
            </a:r>
            <a:endParaRPr lang="es-MX" noProof="0" dirty="0"/>
          </a:p>
        </p:txBody>
      </p:sp>
      <p:sp>
        <p:nvSpPr>
          <p:cNvPr id="133" name="Google Shape;133;p2"/>
          <p:cNvSpPr txBox="1"/>
          <p:nvPr/>
        </p:nvSpPr>
        <p:spPr>
          <a:xfrm>
            <a:off x="2466553" y="4202897"/>
            <a:ext cx="5938066" cy="52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Documentos Normativos.</a:t>
            </a:r>
            <a:endParaRPr lang="es-MX" noProof="0" dirty="0"/>
          </a:p>
        </p:txBody>
      </p:sp>
      <p:sp>
        <p:nvSpPr>
          <p:cNvPr id="134" name="Google Shape;134;p2"/>
          <p:cNvSpPr txBox="1"/>
          <p:nvPr/>
        </p:nvSpPr>
        <p:spPr>
          <a:xfrm>
            <a:off x="2466553" y="2766066"/>
            <a:ext cx="5938066" cy="61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99" b="1" noProof="0" dirty="0">
                <a:solidFill>
                  <a:srgbClr val="003D60"/>
                </a:solidFill>
                <a:latin typeface="Poppins"/>
                <a:ea typeface="Poppins"/>
                <a:cs typeface="Poppins"/>
                <a:sym typeface="Poppins"/>
              </a:rPr>
              <a:t>¿Qué es Contraloría Social? </a:t>
            </a:r>
            <a:endParaRPr lang="es-MX" noProof="0" dirty="0"/>
          </a:p>
        </p:txBody>
      </p:sp>
      <p:grpSp>
        <p:nvGrpSpPr>
          <p:cNvPr id="135" name="Google Shape;135;p2"/>
          <p:cNvGrpSpPr/>
          <p:nvPr/>
        </p:nvGrpSpPr>
        <p:grpSpPr>
          <a:xfrm>
            <a:off x="17327926" y="826942"/>
            <a:ext cx="1983335" cy="8488455"/>
            <a:chOff x="0" y="-38100"/>
            <a:chExt cx="522360" cy="2235643"/>
          </a:xfrm>
        </p:grpSpPr>
        <p:sp>
          <p:nvSpPr>
            <p:cNvPr id="136" name="Google Shape;136;p2"/>
            <p:cNvSpPr/>
            <p:nvPr/>
          </p:nvSpPr>
          <p:spPr>
            <a:xfrm>
              <a:off x="0" y="0"/>
              <a:ext cx="522360" cy="2197543"/>
            </a:xfrm>
            <a:custGeom>
              <a:avLst/>
              <a:gdLst/>
              <a:ahLst/>
              <a:cxnLst/>
              <a:rect l="l" t="t" r="r" b="b"/>
              <a:pathLst>
                <a:path w="522360" h="2197543" extrusionOk="0">
                  <a:moveTo>
                    <a:pt x="97587" y="0"/>
                  </a:moveTo>
                  <a:lnTo>
                    <a:pt x="424773" y="0"/>
                  </a:lnTo>
                  <a:cubicBezTo>
                    <a:pt x="478668" y="0"/>
                    <a:pt x="522360" y="43691"/>
                    <a:pt x="522360" y="97587"/>
                  </a:cubicBezTo>
                  <a:lnTo>
                    <a:pt x="522360" y="2099956"/>
                  </a:lnTo>
                  <a:cubicBezTo>
                    <a:pt x="522360" y="2153851"/>
                    <a:pt x="478668" y="2197543"/>
                    <a:pt x="424773" y="2197543"/>
                  </a:cubicBezTo>
                  <a:lnTo>
                    <a:pt x="97587" y="2197543"/>
                  </a:lnTo>
                  <a:cubicBezTo>
                    <a:pt x="43691" y="2197543"/>
                    <a:pt x="0" y="2153851"/>
                    <a:pt x="0" y="2099956"/>
                  </a:cubicBezTo>
                  <a:lnTo>
                    <a:pt x="0" y="97587"/>
                  </a:lnTo>
                  <a:cubicBezTo>
                    <a:pt x="0" y="43691"/>
                    <a:pt x="43691" y="0"/>
                    <a:pt x="97587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0" y="-38100"/>
              <a:ext cx="522360" cy="2235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2"/>
          <p:cNvSpPr/>
          <p:nvPr/>
        </p:nvSpPr>
        <p:spPr>
          <a:xfrm>
            <a:off x="3168348" y="433615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8C73167-D669-13FF-3BDF-C1370342C67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805393" y="560064"/>
            <a:ext cx="1833525" cy="854480"/>
          </a:xfrm>
          <a:prstGeom prst="rect">
            <a:avLst/>
          </a:prstGeom>
        </p:spPr>
      </p:pic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5633FD7-7E11-A599-2DD7-9A53B65804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rcRect t="24076" b="24092"/>
          <a:stretch>
            <a:fillRect/>
          </a:stretch>
        </p:blipFill>
        <p:spPr>
          <a:xfrm>
            <a:off x="5568071" y="433615"/>
            <a:ext cx="4023091" cy="1107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-2404976" y="5044915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714152" y="1669368"/>
            <a:ext cx="4973913" cy="5140995"/>
          </a:xfrm>
          <a:custGeom>
            <a:avLst/>
            <a:gdLst/>
            <a:ahLst/>
            <a:cxnLst/>
            <a:rect l="l" t="t" r="r" b="b"/>
            <a:pathLst>
              <a:path w="4973913" h="5140995" extrusionOk="0">
                <a:moveTo>
                  <a:pt x="0" y="0"/>
                </a:moveTo>
                <a:lnTo>
                  <a:pt x="4973914" y="0"/>
                </a:lnTo>
                <a:lnTo>
                  <a:pt x="4973914" y="5140995"/>
                </a:lnTo>
                <a:lnTo>
                  <a:pt x="0" y="5140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6351099" y="4380882"/>
            <a:ext cx="10530160" cy="189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8"/>
              </a:lnSpc>
            </a:pPr>
            <a:r>
              <a:rPr lang="es-ES" sz="2199" dirty="0">
                <a:latin typeface="Poppins"/>
                <a:cs typeface="Poppins"/>
              </a:rPr>
              <a:t>Promover la participación ciudadana en la vigilancia y seguimiento de programas y acciones gubernamentales, asegurando que se ejecuten con transparencia, legalidad y eficiencia, y que sus beneficios lleguen a quienes los necesitan. </a:t>
            </a:r>
            <a:endParaRPr lang="es-MX" sz="2199" dirty="0">
              <a:latin typeface="Poppins"/>
              <a:cs typeface="Poppins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9401175" y="463942"/>
            <a:ext cx="748008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Qué es </a:t>
            </a:r>
            <a:r>
              <a:rPr lang="es-MX" sz="3000" b="1" dirty="0">
                <a:solidFill>
                  <a:srgbClr val="16255B"/>
                </a:solidFill>
              </a:rPr>
              <a:t>l</a:t>
            </a:r>
            <a:r>
              <a:rPr lang="es-MX" sz="30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a Contraloría Social?</a:t>
            </a:r>
            <a:endParaRPr lang="es-MX" b="1" noProof="0" dirty="0"/>
          </a:p>
        </p:txBody>
      </p:sp>
      <p:sp>
        <p:nvSpPr>
          <p:cNvPr id="151" name="Google Shape;151;p3"/>
          <p:cNvSpPr txBox="1"/>
          <p:nvPr/>
        </p:nvSpPr>
        <p:spPr>
          <a:xfrm>
            <a:off x="6351098" y="1539682"/>
            <a:ext cx="10558735" cy="189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“La contraloría social es el mecanismo de lo beneficiarios, de manera organizada, para verificar el cumplimiento de las metas y la correcta aplicación de los recursos públicos asignados a los programas de desarrollo social”</a:t>
            </a:r>
            <a:endParaRPr lang="es-MX" noProof="0" dirty="0"/>
          </a:p>
        </p:txBody>
      </p:sp>
      <p:sp>
        <p:nvSpPr>
          <p:cNvPr id="152" name="Google Shape;152;p3"/>
          <p:cNvSpPr txBox="1"/>
          <p:nvPr/>
        </p:nvSpPr>
        <p:spPr>
          <a:xfrm>
            <a:off x="9464252" y="3601608"/>
            <a:ext cx="74455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lang="es-MX" b="1" noProof="0" dirty="0"/>
          </a:p>
        </p:txBody>
      </p:sp>
      <p:sp>
        <p:nvSpPr>
          <p:cNvPr id="153" name="Google Shape;153;p3"/>
          <p:cNvSpPr txBox="1"/>
          <p:nvPr/>
        </p:nvSpPr>
        <p:spPr>
          <a:xfrm>
            <a:off x="9401175" y="6593782"/>
            <a:ext cx="74455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Beneficios</a:t>
            </a:r>
            <a:endParaRPr lang="es-MX" b="1" noProof="0" dirty="0"/>
          </a:p>
        </p:txBody>
      </p:sp>
      <p:sp>
        <p:nvSpPr>
          <p:cNvPr id="154" name="Google Shape;154;p3"/>
          <p:cNvSpPr txBox="1"/>
          <p:nvPr/>
        </p:nvSpPr>
        <p:spPr>
          <a:xfrm>
            <a:off x="6351098" y="6939248"/>
            <a:ext cx="8399499" cy="331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Previene la corrupción.</a:t>
            </a:r>
          </a:p>
          <a:p>
            <a:pPr marL="342900" marR="0" lvl="0" indent="-34290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Favorece la transparencia y rendición de cuentas.</a:t>
            </a:r>
          </a:p>
          <a:p>
            <a:pPr marL="342900" marR="0" lvl="0" indent="-34290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Mejora la gestión pública.</a:t>
            </a:r>
          </a:p>
          <a:p>
            <a:pPr marL="342900" marR="0" lvl="0" indent="-34290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Fortalece la participación ciudadana.</a:t>
            </a:r>
          </a:p>
          <a:p>
            <a:pPr marL="342900" marR="0" lvl="0" indent="-34290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Existe mayor eficiencia y eficacia en los programas sociales.</a:t>
            </a:r>
          </a:p>
          <a:p>
            <a:pPr marL="342900" marR="0" lvl="0" indent="-34290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1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Fomenta la confianza en las instituciones</a:t>
            </a:r>
            <a:endParaRPr lang="es-MX" noProof="0" dirty="0"/>
          </a:p>
        </p:txBody>
      </p:sp>
      <p:sp>
        <p:nvSpPr>
          <p:cNvPr id="155" name="Google Shape;155;p3"/>
          <p:cNvSpPr txBox="1"/>
          <p:nvPr/>
        </p:nvSpPr>
        <p:spPr>
          <a:xfrm>
            <a:off x="13925335" y="3035105"/>
            <a:ext cx="2835480" cy="19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Artículo 69 de la Ley de Desarrollo Social</a:t>
            </a:r>
            <a:endParaRPr lang="es-MX" noProof="0" dirty="0"/>
          </a:p>
        </p:txBody>
      </p:sp>
      <p:grpSp>
        <p:nvGrpSpPr>
          <p:cNvPr id="3" name="Google Shape;101;p2">
            <a:extLst>
              <a:ext uri="{FF2B5EF4-FFF2-40B4-BE49-F238E27FC236}">
                <a16:creationId xmlns:a16="http://schemas.microsoft.com/office/drawing/2014/main" id="{3C9F385F-3171-2427-060D-ABDECCFDDD38}"/>
              </a:ext>
            </a:extLst>
          </p:cNvPr>
          <p:cNvGrpSpPr/>
          <p:nvPr/>
        </p:nvGrpSpPr>
        <p:grpSpPr>
          <a:xfrm>
            <a:off x="8796332" y="337787"/>
            <a:ext cx="1043245" cy="1043247"/>
            <a:chOff x="0" y="0"/>
            <a:chExt cx="812800" cy="812800"/>
          </a:xfrm>
        </p:grpSpPr>
        <p:sp>
          <p:nvSpPr>
            <p:cNvPr id="4" name="Google Shape;102;p2">
              <a:extLst>
                <a:ext uri="{FF2B5EF4-FFF2-40B4-BE49-F238E27FC236}">
                  <a16:creationId xmlns:a16="http://schemas.microsoft.com/office/drawing/2014/main" id="{288F4C06-D80F-8526-4BE9-F729E7321D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03;p2">
              <a:extLst>
                <a:ext uri="{FF2B5EF4-FFF2-40B4-BE49-F238E27FC236}">
                  <a16:creationId xmlns:a16="http://schemas.microsoft.com/office/drawing/2014/main" id="{875858D1-04C4-B560-1413-19A922C2D5B2}"/>
                </a:ext>
              </a:extLst>
            </p:cNvPr>
            <p:cNvSpPr txBox="1"/>
            <p:nvPr/>
          </p:nvSpPr>
          <p:spPr>
            <a:xfrm>
              <a:off x="63701" y="2367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lang="es-MX" noProof="0" dirty="0"/>
            </a:p>
          </p:txBody>
        </p:sp>
      </p:grp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2098341-C1D3-5088-BFF8-1D7538F279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t="24076" b="24092"/>
          <a:stretch>
            <a:fillRect/>
          </a:stretch>
        </p:blipFill>
        <p:spPr>
          <a:xfrm>
            <a:off x="4960355" y="333179"/>
            <a:ext cx="4152909" cy="1143111"/>
          </a:xfrm>
          <a:prstGeom prst="rect">
            <a:avLst/>
          </a:prstGeom>
        </p:spPr>
      </p:pic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BC088167-4B38-3CBA-5E2F-B946C874290E}"/>
              </a:ext>
            </a:extLst>
          </p:cNvPr>
          <p:cNvSpPr/>
          <p:nvPr/>
        </p:nvSpPr>
        <p:spPr>
          <a:xfrm>
            <a:off x="3168348" y="433615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E0D18B8-DBAE-E73F-BE44-E5B3D7D9ABB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805393" y="560064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4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4"/>
          <p:cNvSpPr txBox="1"/>
          <p:nvPr/>
        </p:nvSpPr>
        <p:spPr>
          <a:xfrm>
            <a:off x="1961539" y="3877876"/>
            <a:ext cx="56136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Documentos normativos</a:t>
            </a:r>
            <a:endParaRPr lang="es-MX" sz="1600" b="1" noProof="0" dirty="0"/>
          </a:p>
        </p:txBody>
      </p:sp>
      <p:sp>
        <p:nvSpPr>
          <p:cNvPr id="170" name="Google Shape;170;p4"/>
          <p:cNvSpPr/>
          <p:nvPr/>
        </p:nvSpPr>
        <p:spPr>
          <a:xfrm>
            <a:off x="10899382" y="-54747"/>
            <a:ext cx="8958965" cy="9313047"/>
          </a:xfrm>
          <a:custGeom>
            <a:avLst/>
            <a:gdLst/>
            <a:ahLst/>
            <a:cxnLst/>
            <a:rect l="l" t="t" r="r" b="b"/>
            <a:pathLst>
              <a:path w="6108573" h="6350000" extrusionOk="0">
                <a:moveTo>
                  <a:pt x="6108573" y="0"/>
                </a:moveTo>
                <a:lnTo>
                  <a:pt x="6108573" y="3295396"/>
                </a:lnTo>
                <a:cubicBezTo>
                  <a:pt x="6108573" y="4982464"/>
                  <a:pt x="4741164" y="6350000"/>
                  <a:pt x="3054350" y="6350000"/>
                </a:cubicBezTo>
                <a:cubicBezTo>
                  <a:pt x="1367536" y="6350000"/>
                  <a:pt x="0" y="4982464"/>
                  <a:pt x="0" y="3295523"/>
                </a:cubicBezTo>
                <a:lnTo>
                  <a:pt x="0" y="0"/>
                </a:lnTo>
                <a:lnTo>
                  <a:pt x="610857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8010" r="-280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07;p2">
            <a:extLst>
              <a:ext uri="{FF2B5EF4-FFF2-40B4-BE49-F238E27FC236}">
                <a16:creationId xmlns:a16="http://schemas.microsoft.com/office/drawing/2014/main" id="{9F49E242-AB19-96B2-9B9A-5BBF0E934D31}"/>
              </a:ext>
            </a:extLst>
          </p:cNvPr>
          <p:cNvGrpSpPr/>
          <p:nvPr/>
        </p:nvGrpSpPr>
        <p:grpSpPr>
          <a:xfrm>
            <a:off x="577080" y="4167865"/>
            <a:ext cx="1043245" cy="1043247"/>
            <a:chOff x="0" y="0"/>
            <a:chExt cx="812800" cy="812800"/>
          </a:xfrm>
        </p:grpSpPr>
        <p:sp>
          <p:nvSpPr>
            <p:cNvPr id="4" name="Google Shape;108;p2">
              <a:extLst>
                <a:ext uri="{FF2B5EF4-FFF2-40B4-BE49-F238E27FC236}">
                  <a16:creationId xmlns:a16="http://schemas.microsoft.com/office/drawing/2014/main" id="{29B96614-3FD9-78CB-1267-BEEE16A214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09;p2">
              <a:extLst>
                <a:ext uri="{FF2B5EF4-FFF2-40B4-BE49-F238E27FC236}">
                  <a16:creationId xmlns:a16="http://schemas.microsoft.com/office/drawing/2014/main" id="{DC7AADFF-4435-BEF6-DA01-0282F0BFF7B4}"/>
                </a:ext>
              </a:extLst>
            </p:cNvPr>
            <p:cNvSpPr txBox="1"/>
            <p:nvPr/>
          </p:nvSpPr>
          <p:spPr>
            <a:xfrm>
              <a:off x="76200" y="2367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lang="es-MX" noProof="0" dirty="0"/>
            </a:p>
          </p:txBody>
        </p:sp>
      </p:grp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6553116-1ACF-2D0B-C926-266D00C7D7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568071" y="433615"/>
            <a:ext cx="4023091" cy="1107378"/>
          </a:xfrm>
          <a:prstGeom prst="rect">
            <a:avLst/>
          </a:prstGeom>
        </p:spPr>
      </p:pic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F08CEA7B-683F-1BA1-B1F3-C939A3FE7552}"/>
              </a:ext>
            </a:extLst>
          </p:cNvPr>
          <p:cNvSpPr/>
          <p:nvPr/>
        </p:nvSpPr>
        <p:spPr>
          <a:xfrm>
            <a:off x="3168348" y="433615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3E012CB-4524-6536-D73B-6C8ED903B1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805393" y="560064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-2404976" y="5044915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552503" y="1764720"/>
            <a:ext cx="9355079" cy="2059138"/>
            <a:chOff x="0" y="-85725"/>
            <a:chExt cx="3177177" cy="699326"/>
          </a:xfrm>
        </p:grpSpPr>
        <p:sp>
          <p:nvSpPr>
            <p:cNvPr id="178" name="Google Shape;178;p5"/>
            <p:cNvSpPr/>
            <p:nvPr/>
          </p:nvSpPr>
          <p:spPr>
            <a:xfrm>
              <a:off x="0" y="0"/>
              <a:ext cx="3177177" cy="613601"/>
            </a:xfrm>
            <a:custGeom>
              <a:avLst/>
              <a:gdLst/>
              <a:ahLst/>
              <a:cxnLst/>
              <a:rect l="l" t="t" r="r" b="b"/>
              <a:pathLst>
                <a:path w="3177177" h="613601" extrusionOk="0">
                  <a:moveTo>
                    <a:pt x="9103" y="0"/>
                  </a:moveTo>
                  <a:lnTo>
                    <a:pt x="3168074" y="0"/>
                  </a:lnTo>
                  <a:cubicBezTo>
                    <a:pt x="3170488" y="0"/>
                    <a:pt x="3172804" y="959"/>
                    <a:pt x="3174511" y="2666"/>
                  </a:cubicBezTo>
                  <a:cubicBezTo>
                    <a:pt x="3176218" y="4373"/>
                    <a:pt x="3177177" y="6689"/>
                    <a:pt x="3177177" y="9103"/>
                  </a:cubicBezTo>
                  <a:lnTo>
                    <a:pt x="3177177" y="604497"/>
                  </a:lnTo>
                  <a:cubicBezTo>
                    <a:pt x="3177177" y="609525"/>
                    <a:pt x="3173101" y="613601"/>
                    <a:pt x="3168074" y="613601"/>
                  </a:cubicBezTo>
                  <a:lnTo>
                    <a:pt x="9103" y="613601"/>
                  </a:lnTo>
                  <a:cubicBezTo>
                    <a:pt x="6689" y="613601"/>
                    <a:pt x="4373" y="612641"/>
                    <a:pt x="2666" y="610934"/>
                  </a:cubicBezTo>
                  <a:cubicBezTo>
                    <a:pt x="959" y="609227"/>
                    <a:pt x="0" y="606912"/>
                    <a:pt x="0" y="604497"/>
                  </a:cubicBezTo>
                  <a:lnTo>
                    <a:pt x="0" y="9103"/>
                  </a:lnTo>
                  <a:cubicBezTo>
                    <a:pt x="0" y="4076"/>
                    <a:pt x="4076" y="0"/>
                    <a:pt x="9103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0" y="-85725"/>
              <a:ext cx="3177177" cy="69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717646" y="2162921"/>
            <a:ext cx="686098" cy="868007"/>
            <a:chOff x="0" y="-38100"/>
            <a:chExt cx="261299" cy="330579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261299" cy="292479"/>
            </a:xfrm>
            <a:custGeom>
              <a:avLst/>
              <a:gdLst/>
              <a:ahLst/>
              <a:cxnLst/>
              <a:rect l="l" t="t" r="r" b="b"/>
              <a:pathLst>
                <a:path w="261299" h="292479" extrusionOk="0">
                  <a:moveTo>
                    <a:pt x="124124" y="0"/>
                  </a:moveTo>
                  <a:lnTo>
                    <a:pt x="137176" y="0"/>
                  </a:lnTo>
                  <a:cubicBezTo>
                    <a:pt x="205727" y="0"/>
                    <a:pt x="261299" y="55572"/>
                    <a:pt x="261299" y="124124"/>
                  </a:cubicBezTo>
                  <a:lnTo>
                    <a:pt x="261299" y="168355"/>
                  </a:lnTo>
                  <a:cubicBezTo>
                    <a:pt x="261299" y="236907"/>
                    <a:pt x="205727" y="292479"/>
                    <a:pt x="137176" y="292479"/>
                  </a:cubicBezTo>
                  <a:lnTo>
                    <a:pt x="124124" y="292479"/>
                  </a:lnTo>
                  <a:cubicBezTo>
                    <a:pt x="55572" y="292479"/>
                    <a:pt x="0" y="236907"/>
                    <a:pt x="0" y="168355"/>
                  </a:cubicBezTo>
                  <a:lnTo>
                    <a:pt x="0" y="124124"/>
                  </a:lnTo>
                  <a:cubicBezTo>
                    <a:pt x="0" y="55572"/>
                    <a:pt x="55572" y="0"/>
                    <a:pt x="124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0" y="-38100"/>
              <a:ext cx="261299" cy="33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6" y="2217605"/>
            <a:ext cx="759881" cy="70289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2415992" y="3945860"/>
            <a:ext cx="4926446" cy="6181932"/>
          </a:xfrm>
          <a:custGeom>
            <a:avLst/>
            <a:gdLst/>
            <a:ahLst/>
            <a:cxnLst/>
            <a:rect l="l" t="t" r="r" b="b"/>
            <a:pathLst>
              <a:path w="3595839" h="4662160" extrusionOk="0">
                <a:moveTo>
                  <a:pt x="0" y="0"/>
                </a:moveTo>
                <a:lnTo>
                  <a:pt x="3595839" y="0"/>
                </a:lnTo>
                <a:lnTo>
                  <a:pt x="3595839" y="4662160"/>
                </a:lnTo>
                <a:lnTo>
                  <a:pt x="0" y="4662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26594" t="-25783" r="-87683" b="-105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2510342" y="2139136"/>
            <a:ext cx="6030709" cy="114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6" b="1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Esquema de Contraloría Social (ECS)</a:t>
            </a:r>
            <a:endParaRPr lang="es-MX" noProof="0" dirty="0"/>
          </a:p>
        </p:txBody>
      </p:sp>
      <p:sp>
        <p:nvSpPr>
          <p:cNvPr id="190" name="Google Shape;190;p5"/>
          <p:cNvSpPr txBox="1"/>
          <p:nvPr/>
        </p:nvSpPr>
        <p:spPr>
          <a:xfrm>
            <a:off x="10525861" y="621896"/>
            <a:ext cx="6461545" cy="197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noProof="0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Documentos </a:t>
            </a:r>
            <a:endParaRPr lang="es-MX" noProof="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noProof="0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normativos </a:t>
            </a:r>
            <a:endParaRPr lang="es-MX" noProof="0" dirty="0"/>
          </a:p>
        </p:txBody>
      </p:sp>
      <p:sp>
        <p:nvSpPr>
          <p:cNvPr id="191" name="Google Shape;191;p5"/>
          <p:cNvSpPr txBox="1"/>
          <p:nvPr/>
        </p:nvSpPr>
        <p:spPr>
          <a:xfrm>
            <a:off x="10893574" y="3164310"/>
            <a:ext cx="6030709" cy="608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Documento elaborado por la instancia normativa en el que</a:t>
            </a:r>
            <a:r>
              <a:rPr lang="es-MX" sz="3136" b="1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 se establecen las actividades de promoción, operación y seguimiento </a:t>
            </a: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de la Contraloría Social que se realizarán, de acuerdo con las características del Programa U006.</a:t>
            </a:r>
            <a:endParaRPr lang="es-MX" noProof="0" dirty="0"/>
          </a:p>
        </p:txBody>
      </p: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4F98522-25B9-5401-2876-39C62FA42C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t="24076" b="24092"/>
          <a:stretch>
            <a:fillRect/>
          </a:stretch>
        </p:blipFill>
        <p:spPr>
          <a:xfrm>
            <a:off x="5568071" y="433615"/>
            <a:ext cx="4023091" cy="1107378"/>
          </a:xfrm>
          <a:prstGeom prst="rect">
            <a:avLst/>
          </a:prstGeom>
        </p:spPr>
      </p:pic>
      <p:sp>
        <p:nvSpPr>
          <p:cNvPr id="3" name="Google Shape;139;p2">
            <a:extLst>
              <a:ext uri="{FF2B5EF4-FFF2-40B4-BE49-F238E27FC236}">
                <a16:creationId xmlns:a16="http://schemas.microsoft.com/office/drawing/2014/main" id="{65551E31-405C-63A1-7D95-FB5FD25A91C9}"/>
              </a:ext>
            </a:extLst>
          </p:cNvPr>
          <p:cNvSpPr/>
          <p:nvPr/>
        </p:nvSpPr>
        <p:spPr>
          <a:xfrm>
            <a:off x="3168348" y="433615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79CE56B-C222-8AF9-327F-6B7F2AC08F2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805393" y="560064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-2404976" y="5044915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6"/>
          <p:cNvGrpSpPr/>
          <p:nvPr/>
        </p:nvGrpSpPr>
        <p:grpSpPr>
          <a:xfrm>
            <a:off x="552503" y="1764720"/>
            <a:ext cx="9355079" cy="2059138"/>
            <a:chOff x="0" y="-85725"/>
            <a:chExt cx="3177177" cy="699326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3177177" cy="613601"/>
            </a:xfrm>
            <a:custGeom>
              <a:avLst/>
              <a:gdLst/>
              <a:ahLst/>
              <a:cxnLst/>
              <a:rect l="l" t="t" r="r" b="b"/>
              <a:pathLst>
                <a:path w="3177177" h="613601" extrusionOk="0">
                  <a:moveTo>
                    <a:pt x="9103" y="0"/>
                  </a:moveTo>
                  <a:lnTo>
                    <a:pt x="3168074" y="0"/>
                  </a:lnTo>
                  <a:cubicBezTo>
                    <a:pt x="3170488" y="0"/>
                    <a:pt x="3172804" y="959"/>
                    <a:pt x="3174511" y="2666"/>
                  </a:cubicBezTo>
                  <a:cubicBezTo>
                    <a:pt x="3176218" y="4373"/>
                    <a:pt x="3177177" y="6689"/>
                    <a:pt x="3177177" y="9103"/>
                  </a:cubicBezTo>
                  <a:lnTo>
                    <a:pt x="3177177" y="604497"/>
                  </a:lnTo>
                  <a:cubicBezTo>
                    <a:pt x="3177177" y="609525"/>
                    <a:pt x="3173101" y="613601"/>
                    <a:pt x="3168074" y="613601"/>
                  </a:cubicBezTo>
                  <a:lnTo>
                    <a:pt x="9103" y="613601"/>
                  </a:lnTo>
                  <a:cubicBezTo>
                    <a:pt x="6689" y="613601"/>
                    <a:pt x="4373" y="612641"/>
                    <a:pt x="2666" y="610934"/>
                  </a:cubicBezTo>
                  <a:cubicBezTo>
                    <a:pt x="959" y="609227"/>
                    <a:pt x="0" y="606912"/>
                    <a:pt x="0" y="604497"/>
                  </a:cubicBezTo>
                  <a:lnTo>
                    <a:pt x="0" y="9103"/>
                  </a:lnTo>
                  <a:cubicBezTo>
                    <a:pt x="0" y="4076"/>
                    <a:pt x="4076" y="0"/>
                    <a:pt x="9103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0" y="-85725"/>
              <a:ext cx="3177177" cy="69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717646" y="2162921"/>
            <a:ext cx="686098" cy="868007"/>
            <a:chOff x="0" y="-38100"/>
            <a:chExt cx="261299" cy="330579"/>
          </a:xfrm>
        </p:grpSpPr>
        <p:sp>
          <p:nvSpPr>
            <p:cNvPr id="201" name="Google Shape;201;p6"/>
            <p:cNvSpPr/>
            <p:nvPr/>
          </p:nvSpPr>
          <p:spPr>
            <a:xfrm>
              <a:off x="0" y="0"/>
              <a:ext cx="261299" cy="292479"/>
            </a:xfrm>
            <a:custGeom>
              <a:avLst/>
              <a:gdLst/>
              <a:ahLst/>
              <a:cxnLst/>
              <a:rect l="l" t="t" r="r" b="b"/>
              <a:pathLst>
                <a:path w="261299" h="292479" extrusionOk="0">
                  <a:moveTo>
                    <a:pt x="124124" y="0"/>
                  </a:moveTo>
                  <a:lnTo>
                    <a:pt x="137176" y="0"/>
                  </a:lnTo>
                  <a:cubicBezTo>
                    <a:pt x="205727" y="0"/>
                    <a:pt x="261299" y="55572"/>
                    <a:pt x="261299" y="124124"/>
                  </a:cubicBezTo>
                  <a:lnTo>
                    <a:pt x="261299" y="168355"/>
                  </a:lnTo>
                  <a:cubicBezTo>
                    <a:pt x="261299" y="236907"/>
                    <a:pt x="205727" y="292479"/>
                    <a:pt x="137176" y="292479"/>
                  </a:cubicBezTo>
                  <a:lnTo>
                    <a:pt x="124124" y="292479"/>
                  </a:lnTo>
                  <a:cubicBezTo>
                    <a:pt x="55572" y="292479"/>
                    <a:pt x="0" y="236907"/>
                    <a:pt x="0" y="168355"/>
                  </a:cubicBezTo>
                  <a:lnTo>
                    <a:pt x="0" y="124124"/>
                  </a:lnTo>
                  <a:cubicBezTo>
                    <a:pt x="0" y="55572"/>
                    <a:pt x="55572" y="0"/>
                    <a:pt x="124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0" y="-38100"/>
              <a:ext cx="261299" cy="33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" name="Google Shape;2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6" y="2217605"/>
            <a:ext cx="759881" cy="70289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2456960" y="3912766"/>
            <a:ext cx="4978800" cy="6181200"/>
          </a:xfrm>
          <a:custGeom>
            <a:avLst/>
            <a:gdLst/>
            <a:ahLst/>
            <a:cxnLst/>
            <a:rect l="l" t="t" r="r" b="b"/>
            <a:pathLst>
              <a:path w="3675453" h="4696435" extrusionOk="0">
                <a:moveTo>
                  <a:pt x="0" y="0"/>
                </a:moveTo>
                <a:lnTo>
                  <a:pt x="3675452" y="0"/>
                </a:lnTo>
                <a:lnTo>
                  <a:pt x="3675452" y="4696435"/>
                </a:lnTo>
                <a:lnTo>
                  <a:pt x="0" y="4696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23828" t="-28170" r="-83636" b="-7181"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10893574" y="3521034"/>
            <a:ext cx="6030709" cy="446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Es el documento elaborado por la Instancia Normativa en el que se </a:t>
            </a:r>
            <a:r>
              <a:rPr lang="es-MX" sz="3136" b="1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detallan los procedimientos para las actividades</a:t>
            </a: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 de promoción, operación y seguimiento de la Contraloría Social en el Programa U006.</a:t>
            </a:r>
            <a:endParaRPr lang="es-MX" noProof="0" dirty="0"/>
          </a:p>
        </p:txBody>
      </p:sp>
      <p:sp>
        <p:nvSpPr>
          <p:cNvPr id="210" name="Google Shape;210;p6"/>
          <p:cNvSpPr txBox="1"/>
          <p:nvPr/>
        </p:nvSpPr>
        <p:spPr>
          <a:xfrm>
            <a:off x="2092891" y="2139136"/>
            <a:ext cx="6030709" cy="114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6" b="1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Guía Operativa de Contraloría Social (GOCS)</a:t>
            </a:r>
            <a:endParaRPr lang="es-MX" noProof="0" dirty="0"/>
          </a:p>
        </p:txBody>
      </p:sp>
      <p:sp>
        <p:nvSpPr>
          <p:cNvPr id="2" name="Google Shape;190;p5">
            <a:extLst>
              <a:ext uri="{FF2B5EF4-FFF2-40B4-BE49-F238E27FC236}">
                <a16:creationId xmlns:a16="http://schemas.microsoft.com/office/drawing/2014/main" id="{5EBE57D9-7597-F260-D70D-70737653F15F}"/>
              </a:ext>
            </a:extLst>
          </p:cNvPr>
          <p:cNvSpPr txBox="1"/>
          <p:nvPr/>
        </p:nvSpPr>
        <p:spPr>
          <a:xfrm>
            <a:off x="10525861" y="621896"/>
            <a:ext cx="6461545" cy="197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noProof="0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Documentos </a:t>
            </a:r>
            <a:endParaRPr lang="es-MX" noProof="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dirty="0">
                <a:solidFill>
                  <a:srgbClr val="191919"/>
                </a:solidFill>
              </a:rPr>
              <a:t>n</a:t>
            </a:r>
            <a:r>
              <a:rPr lang="es-MX" sz="6417" noProof="0" dirty="0" err="1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ormativos</a:t>
            </a:r>
            <a:r>
              <a:rPr lang="es-MX" sz="6417" noProof="0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MX" noProof="0" dirty="0"/>
          </a:p>
        </p:txBody>
      </p:sp>
      <p:pic>
        <p:nvPicPr>
          <p:cNvPr id="4" name="Imagen 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0140105-36D2-53AD-B61C-C5E68F40E68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t="24076" b="24092"/>
          <a:stretch>
            <a:fillRect/>
          </a:stretch>
        </p:blipFill>
        <p:spPr>
          <a:xfrm>
            <a:off x="5568071" y="433615"/>
            <a:ext cx="4023091" cy="1107378"/>
          </a:xfrm>
          <a:prstGeom prst="rect">
            <a:avLst/>
          </a:prstGeom>
        </p:spPr>
      </p:pic>
      <p:sp>
        <p:nvSpPr>
          <p:cNvPr id="5" name="Google Shape;139;p2">
            <a:extLst>
              <a:ext uri="{FF2B5EF4-FFF2-40B4-BE49-F238E27FC236}">
                <a16:creationId xmlns:a16="http://schemas.microsoft.com/office/drawing/2014/main" id="{48003A64-C185-FC67-0522-B43CF3EFB97D}"/>
              </a:ext>
            </a:extLst>
          </p:cNvPr>
          <p:cNvSpPr/>
          <p:nvPr/>
        </p:nvSpPr>
        <p:spPr>
          <a:xfrm>
            <a:off x="3168348" y="433615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214EE86-4019-4320-1C02-104FC962CE8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805393" y="560064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/>
          <p:nvPr/>
        </p:nvSpPr>
        <p:spPr>
          <a:xfrm>
            <a:off x="-2596959" y="4621211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0" y="0"/>
                </a:lnTo>
                <a:lnTo>
                  <a:pt x="9379700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7"/>
          <p:cNvGrpSpPr/>
          <p:nvPr/>
        </p:nvGrpSpPr>
        <p:grpSpPr>
          <a:xfrm>
            <a:off x="552503" y="1347628"/>
            <a:ext cx="9355079" cy="2059138"/>
            <a:chOff x="0" y="-85725"/>
            <a:chExt cx="3177177" cy="699326"/>
          </a:xfrm>
        </p:grpSpPr>
        <p:sp>
          <p:nvSpPr>
            <p:cNvPr id="218" name="Google Shape;218;p7"/>
            <p:cNvSpPr/>
            <p:nvPr/>
          </p:nvSpPr>
          <p:spPr>
            <a:xfrm>
              <a:off x="0" y="0"/>
              <a:ext cx="3177177" cy="613601"/>
            </a:xfrm>
            <a:custGeom>
              <a:avLst/>
              <a:gdLst/>
              <a:ahLst/>
              <a:cxnLst/>
              <a:rect l="l" t="t" r="r" b="b"/>
              <a:pathLst>
                <a:path w="3177177" h="613601" extrusionOk="0">
                  <a:moveTo>
                    <a:pt x="9103" y="0"/>
                  </a:moveTo>
                  <a:lnTo>
                    <a:pt x="3168074" y="0"/>
                  </a:lnTo>
                  <a:cubicBezTo>
                    <a:pt x="3170488" y="0"/>
                    <a:pt x="3172804" y="959"/>
                    <a:pt x="3174511" y="2666"/>
                  </a:cubicBezTo>
                  <a:cubicBezTo>
                    <a:pt x="3176218" y="4373"/>
                    <a:pt x="3177177" y="6689"/>
                    <a:pt x="3177177" y="9103"/>
                  </a:cubicBezTo>
                  <a:lnTo>
                    <a:pt x="3177177" y="604497"/>
                  </a:lnTo>
                  <a:cubicBezTo>
                    <a:pt x="3177177" y="609525"/>
                    <a:pt x="3173101" y="613601"/>
                    <a:pt x="3168074" y="613601"/>
                  </a:cubicBezTo>
                  <a:lnTo>
                    <a:pt x="9103" y="613601"/>
                  </a:lnTo>
                  <a:cubicBezTo>
                    <a:pt x="6689" y="613601"/>
                    <a:pt x="4373" y="612641"/>
                    <a:pt x="2666" y="610934"/>
                  </a:cubicBezTo>
                  <a:cubicBezTo>
                    <a:pt x="959" y="609227"/>
                    <a:pt x="0" y="606912"/>
                    <a:pt x="0" y="604497"/>
                  </a:cubicBezTo>
                  <a:lnTo>
                    <a:pt x="0" y="9103"/>
                  </a:lnTo>
                  <a:cubicBezTo>
                    <a:pt x="0" y="4076"/>
                    <a:pt x="4076" y="0"/>
                    <a:pt x="9103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0" y="-85725"/>
              <a:ext cx="3177177" cy="69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>
            <a:off x="717646" y="2002501"/>
            <a:ext cx="686098" cy="868007"/>
            <a:chOff x="0" y="-38100"/>
            <a:chExt cx="261299" cy="330579"/>
          </a:xfrm>
        </p:grpSpPr>
        <p:sp>
          <p:nvSpPr>
            <p:cNvPr id="221" name="Google Shape;221;p7"/>
            <p:cNvSpPr/>
            <p:nvPr/>
          </p:nvSpPr>
          <p:spPr>
            <a:xfrm>
              <a:off x="0" y="0"/>
              <a:ext cx="261299" cy="292479"/>
            </a:xfrm>
            <a:custGeom>
              <a:avLst/>
              <a:gdLst/>
              <a:ahLst/>
              <a:cxnLst/>
              <a:rect l="l" t="t" r="r" b="b"/>
              <a:pathLst>
                <a:path w="261299" h="292479" extrusionOk="0">
                  <a:moveTo>
                    <a:pt x="124124" y="0"/>
                  </a:moveTo>
                  <a:lnTo>
                    <a:pt x="137176" y="0"/>
                  </a:lnTo>
                  <a:cubicBezTo>
                    <a:pt x="205727" y="0"/>
                    <a:pt x="261299" y="55572"/>
                    <a:pt x="261299" y="124124"/>
                  </a:cubicBezTo>
                  <a:lnTo>
                    <a:pt x="261299" y="168355"/>
                  </a:lnTo>
                  <a:cubicBezTo>
                    <a:pt x="261299" y="236907"/>
                    <a:pt x="205727" y="292479"/>
                    <a:pt x="137176" y="292479"/>
                  </a:cubicBezTo>
                  <a:lnTo>
                    <a:pt x="124124" y="292479"/>
                  </a:lnTo>
                  <a:cubicBezTo>
                    <a:pt x="55572" y="292479"/>
                    <a:pt x="0" y="236907"/>
                    <a:pt x="0" y="168355"/>
                  </a:cubicBezTo>
                  <a:lnTo>
                    <a:pt x="0" y="124124"/>
                  </a:lnTo>
                  <a:cubicBezTo>
                    <a:pt x="0" y="55572"/>
                    <a:pt x="55572" y="0"/>
                    <a:pt x="124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0" y="-38100"/>
              <a:ext cx="261299" cy="330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3" name="Google Shape;2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46" y="2105311"/>
            <a:ext cx="759881" cy="70289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/>
          <p:nvPr/>
        </p:nvSpPr>
        <p:spPr>
          <a:xfrm rot="-4482622">
            <a:off x="11545678" y="-3608389"/>
            <a:ext cx="9379701" cy="9274179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10893574" y="3248320"/>
            <a:ext cx="6030709" cy="675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Es el documento elaborado por la Instancia Normativa </a:t>
            </a:r>
            <a:r>
              <a:rPr lang="es-MX" sz="3136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y la Instancia Ejecutora </a:t>
            </a: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en el que</a:t>
            </a:r>
            <a:r>
              <a:rPr lang="es-MX" sz="3136" b="1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 se establecen actividades </a:t>
            </a: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de promoción, operación y seguimiento de la Contraloría Social,</a:t>
            </a:r>
            <a:r>
              <a:rPr lang="es-MX" sz="3136" b="1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 los responsables, </a:t>
            </a: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las</a:t>
            </a:r>
            <a:r>
              <a:rPr lang="es-MX" sz="3136" b="1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 metas, la unidad de medida </a:t>
            </a:r>
            <a:r>
              <a:rPr lang="es-MX" sz="3136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y el</a:t>
            </a:r>
            <a:r>
              <a:rPr lang="es-MX" sz="3136" b="1" noProof="0" dirty="0">
                <a:solidFill>
                  <a:srgbClr val="16255B"/>
                </a:solidFill>
                <a:latin typeface="Poppins"/>
                <a:ea typeface="Poppins"/>
                <a:cs typeface="Poppins"/>
                <a:sym typeface="Poppins"/>
              </a:rPr>
              <a:t> calendario de ejecución.</a:t>
            </a:r>
            <a:endParaRPr lang="es-MX" noProof="0" dirty="0"/>
          </a:p>
        </p:txBody>
      </p:sp>
      <p:sp>
        <p:nvSpPr>
          <p:cNvPr id="234" name="Google Shape;234;p7"/>
          <p:cNvSpPr txBox="1"/>
          <p:nvPr/>
        </p:nvSpPr>
        <p:spPr>
          <a:xfrm>
            <a:off x="2092891" y="1770170"/>
            <a:ext cx="6030709" cy="114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36" b="1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Plan Anual de Trabajo de Contraloría Social (PATCS)</a:t>
            </a:r>
            <a:endParaRPr lang="es-MX" noProof="0" dirty="0"/>
          </a:p>
        </p:txBody>
      </p:sp>
      <p:sp>
        <p:nvSpPr>
          <p:cNvPr id="2" name="Google Shape;190;p5">
            <a:extLst>
              <a:ext uri="{FF2B5EF4-FFF2-40B4-BE49-F238E27FC236}">
                <a16:creationId xmlns:a16="http://schemas.microsoft.com/office/drawing/2014/main" id="{57A329B7-571F-9B77-CF1B-9E638E866148}"/>
              </a:ext>
            </a:extLst>
          </p:cNvPr>
          <p:cNvSpPr txBox="1"/>
          <p:nvPr/>
        </p:nvSpPr>
        <p:spPr>
          <a:xfrm>
            <a:off x="10525861" y="621896"/>
            <a:ext cx="6461545" cy="197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noProof="0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Documentos </a:t>
            </a:r>
            <a:endParaRPr lang="es-MX" noProof="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17" noProof="0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normativos </a:t>
            </a:r>
            <a:endParaRPr lang="es-MX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19B679-9666-8759-FBF4-E4A5C2885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3" y="3873210"/>
            <a:ext cx="9849004" cy="5499708"/>
          </a:xfrm>
          <a:prstGeom prst="rect">
            <a:avLst/>
          </a:prstGeom>
        </p:spPr>
      </p:pic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10F32BF-5D5E-BD39-757B-628A41255B6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 t="24076" b="24092"/>
          <a:stretch>
            <a:fillRect/>
          </a:stretch>
        </p:blipFill>
        <p:spPr>
          <a:xfrm>
            <a:off x="5540901" y="283422"/>
            <a:ext cx="4023091" cy="1107378"/>
          </a:xfrm>
          <a:prstGeom prst="rect">
            <a:avLst/>
          </a:prstGeom>
        </p:spPr>
      </p:pic>
      <p:sp>
        <p:nvSpPr>
          <p:cNvPr id="4" name="Google Shape;139;p2">
            <a:extLst>
              <a:ext uri="{FF2B5EF4-FFF2-40B4-BE49-F238E27FC236}">
                <a16:creationId xmlns:a16="http://schemas.microsoft.com/office/drawing/2014/main" id="{FD6DC602-9B3C-73CE-5158-419FA1C8ED5C}"/>
              </a:ext>
            </a:extLst>
          </p:cNvPr>
          <p:cNvSpPr/>
          <p:nvPr/>
        </p:nvSpPr>
        <p:spPr>
          <a:xfrm>
            <a:off x="3168348" y="302989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E111B99D-EE98-1900-7E11-5DC746C3109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805393" y="4294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>
            <a:off x="-690641" y="6905731"/>
            <a:ext cx="2931406" cy="4170228"/>
            <a:chOff x="0" y="-38100"/>
            <a:chExt cx="772057" cy="1098332"/>
          </a:xfrm>
        </p:grpSpPr>
        <p:sp>
          <p:nvSpPr>
            <p:cNvPr id="241" name="Google Shape;241;p8"/>
            <p:cNvSpPr/>
            <p:nvPr/>
          </p:nvSpPr>
          <p:spPr>
            <a:xfrm>
              <a:off x="0" y="0"/>
              <a:ext cx="772057" cy="1060232"/>
            </a:xfrm>
            <a:custGeom>
              <a:avLst/>
              <a:gdLst/>
              <a:ahLst/>
              <a:cxnLst/>
              <a:rect l="l" t="t" r="r" b="b"/>
              <a:pathLst>
                <a:path w="772057" h="1060232" extrusionOk="0">
                  <a:moveTo>
                    <a:pt x="134692" y="0"/>
                  </a:moveTo>
                  <a:lnTo>
                    <a:pt x="637365" y="0"/>
                  </a:lnTo>
                  <a:cubicBezTo>
                    <a:pt x="673088" y="0"/>
                    <a:pt x="707347" y="14191"/>
                    <a:pt x="732607" y="39450"/>
                  </a:cubicBezTo>
                  <a:cubicBezTo>
                    <a:pt x="757867" y="64710"/>
                    <a:pt x="772057" y="98970"/>
                    <a:pt x="772057" y="134692"/>
                  </a:cubicBezTo>
                  <a:lnTo>
                    <a:pt x="772057" y="925539"/>
                  </a:lnTo>
                  <a:cubicBezTo>
                    <a:pt x="772057" y="961262"/>
                    <a:pt x="757867" y="995521"/>
                    <a:pt x="732607" y="1020781"/>
                  </a:cubicBezTo>
                  <a:cubicBezTo>
                    <a:pt x="707347" y="1046041"/>
                    <a:pt x="673088" y="1060232"/>
                    <a:pt x="637365" y="1060232"/>
                  </a:cubicBezTo>
                  <a:lnTo>
                    <a:pt x="134692" y="1060232"/>
                  </a:lnTo>
                  <a:cubicBezTo>
                    <a:pt x="98970" y="1060232"/>
                    <a:pt x="64710" y="1046041"/>
                    <a:pt x="39450" y="1020781"/>
                  </a:cubicBezTo>
                  <a:cubicBezTo>
                    <a:pt x="14191" y="995521"/>
                    <a:pt x="0" y="961262"/>
                    <a:pt x="0" y="925539"/>
                  </a:cubicBezTo>
                  <a:lnTo>
                    <a:pt x="0" y="134692"/>
                  </a:lnTo>
                  <a:cubicBezTo>
                    <a:pt x="0" y="98970"/>
                    <a:pt x="14191" y="64710"/>
                    <a:pt x="39450" y="39450"/>
                  </a:cubicBezTo>
                  <a:cubicBezTo>
                    <a:pt x="64710" y="14191"/>
                    <a:pt x="98970" y="0"/>
                    <a:pt x="134692" y="0"/>
                  </a:cubicBezTo>
                  <a:close/>
                </a:path>
              </a:pathLst>
            </a:custGeom>
            <a:solidFill>
              <a:srgbClr val="2DBDE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0" y="-38100"/>
              <a:ext cx="772057" cy="1098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8"/>
          <p:cNvSpPr txBox="1"/>
          <p:nvPr/>
        </p:nvSpPr>
        <p:spPr>
          <a:xfrm>
            <a:off x="2219088" y="6138789"/>
            <a:ext cx="958117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/>
              <a:t>Actividades</a:t>
            </a:r>
            <a:r>
              <a:rPr lang="es-MX" sz="48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Comité 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Contraloría Social.</a:t>
            </a:r>
            <a:endParaRPr lang="es-MX" b="1" noProof="0" dirty="0"/>
          </a:p>
        </p:txBody>
      </p:sp>
      <p:sp>
        <p:nvSpPr>
          <p:cNvPr id="250" name="Google Shape;250;p8"/>
          <p:cNvSpPr/>
          <p:nvPr/>
        </p:nvSpPr>
        <p:spPr>
          <a:xfrm>
            <a:off x="10899382" y="-54747"/>
            <a:ext cx="8958965" cy="9313047"/>
          </a:xfrm>
          <a:custGeom>
            <a:avLst/>
            <a:gdLst/>
            <a:ahLst/>
            <a:cxnLst/>
            <a:rect l="l" t="t" r="r" b="b"/>
            <a:pathLst>
              <a:path w="6108573" h="6350000" extrusionOk="0">
                <a:moveTo>
                  <a:pt x="6108573" y="0"/>
                </a:moveTo>
                <a:lnTo>
                  <a:pt x="6108573" y="3295396"/>
                </a:lnTo>
                <a:cubicBezTo>
                  <a:pt x="6108573" y="4982464"/>
                  <a:pt x="4741164" y="6350000"/>
                  <a:pt x="3054350" y="6350000"/>
                </a:cubicBezTo>
                <a:cubicBezTo>
                  <a:pt x="1367536" y="6350000"/>
                  <a:pt x="0" y="4982464"/>
                  <a:pt x="0" y="3295523"/>
                </a:cubicBezTo>
                <a:lnTo>
                  <a:pt x="0" y="0"/>
                </a:lnTo>
                <a:lnTo>
                  <a:pt x="610857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8010" r="-280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219088" y="2562018"/>
            <a:ext cx="845666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es el Comité de Contraloría Social?</a:t>
            </a:r>
            <a:endParaRPr lang="es-MX" b="1" noProof="0" dirty="0"/>
          </a:p>
        </p:txBody>
      </p:sp>
      <p:sp>
        <p:nvSpPr>
          <p:cNvPr id="252" name="Google Shape;252;p8"/>
          <p:cNvSpPr txBox="1"/>
          <p:nvPr/>
        </p:nvSpPr>
        <p:spPr>
          <a:xfrm>
            <a:off x="2219088" y="4347868"/>
            <a:ext cx="845666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¿Quiénes conforman el comité?</a:t>
            </a:r>
            <a:endParaRPr lang="es-MX" b="1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1BEFA26-DE3C-2CC2-7318-5A7F55E0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24076" b="24092"/>
          <a:stretch>
            <a:fillRect/>
          </a:stretch>
        </p:blipFill>
        <p:spPr>
          <a:xfrm>
            <a:off x="5773125" y="457590"/>
            <a:ext cx="4023091" cy="1107378"/>
          </a:xfrm>
          <a:prstGeom prst="rect">
            <a:avLst/>
          </a:prstGeom>
        </p:spPr>
      </p:pic>
      <p:grpSp>
        <p:nvGrpSpPr>
          <p:cNvPr id="4" name="Google Shape;113;p2">
            <a:extLst>
              <a:ext uri="{FF2B5EF4-FFF2-40B4-BE49-F238E27FC236}">
                <a16:creationId xmlns:a16="http://schemas.microsoft.com/office/drawing/2014/main" id="{770AEE5D-3B49-F481-4072-5AFFD52D46B7}"/>
              </a:ext>
            </a:extLst>
          </p:cNvPr>
          <p:cNvGrpSpPr/>
          <p:nvPr/>
        </p:nvGrpSpPr>
        <p:grpSpPr>
          <a:xfrm>
            <a:off x="542405" y="2562018"/>
            <a:ext cx="1043245" cy="1056250"/>
            <a:chOff x="0" y="-10131"/>
            <a:chExt cx="812800" cy="822931"/>
          </a:xfrm>
        </p:grpSpPr>
        <p:sp>
          <p:nvSpPr>
            <p:cNvPr id="5" name="Google Shape;114;p2">
              <a:extLst>
                <a:ext uri="{FF2B5EF4-FFF2-40B4-BE49-F238E27FC236}">
                  <a16:creationId xmlns:a16="http://schemas.microsoft.com/office/drawing/2014/main" id="{D152B490-25BB-F3DA-B39A-C66DAA7B02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25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5;p2">
              <a:extLst>
                <a:ext uri="{FF2B5EF4-FFF2-40B4-BE49-F238E27FC236}">
                  <a16:creationId xmlns:a16="http://schemas.microsoft.com/office/drawing/2014/main" id="{B886664A-13B3-E3FC-C5F3-2D3FDAFD33F6}"/>
                </a:ext>
              </a:extLst>
            </p:cNvPr>
            <p:cNvSpPr txBox="1"/>
            <p:nvPr/>
          </p:nvSpPr>
          <p:spPr>
            <a:xfrm>
              <a:off x="63701" y="-10131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000" b="1" noProof="0" dirty="0">
                  <a:solidFill>
                    <a:srgbClr val="FFF9EC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 lang="es-MX" noProof="0" dirty="0"/>
            </a:p>
          </p:txBody>
        </p:sp>
      </p:grpSp>
      <p:sp>
        <p:nvSpPr>
          <p:cNvPr id="7" name="Google Shape;243;p8">
            <a:extLst>
              <a:ext uri="{FF2B5EF4-FFF2-40B4-BE49-F238E27FC236}">
                <a16:creationId xmlns:a16="http://schemas.microsoft.com/office/drawing/2014/main" id="{50988A40-CE87-337D-DD69-56AF5B5BB79C}"/>
              </a:ext>
            </a:extLst>
          </p:cNvPr>
          <p:cNvSpPr/>
          <p:nvPr/>
        </p:nvSpPr>
        <p:spPr>
          <a:xfrm>
            <a:off x="3278351" y="507366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4AAC513-77ED-B7FF-543D-499176DF997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941746" y="575938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 rot="3509305">
            <a:off x="-1194371" y="6121565"/>
            <a:ext cx="4443275" cy="3837848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0" y="0"/>
                </a:lnTo>
                <a:lnTo>
                  <a:pt x="9379700" y="9274179"/>
                </a:lnTo>
                <a:lnTo>
                  <a:pt x="0" y="9274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r="-111099" b="-14165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9"/>
          <p:cNvGrpSpPr/>
          <p:nvPr/>
        </p:nvGrpSpPr>
        <p:grpSpPr>
          <a:xfrm>
            <a:off x="-499604" y="9445681"/>
            <a:ext cx="19491312" cy="1332752"/>
            <a:chOff x="0" y="-57150"/>
            <a:chExt cx="5133514" cy="351013"/>
          </a:xfrm>
        </p:grpSpPr>
        <p:sp>
          <p:nvSpPr>
            <p:cNvPr id="259" name="Google Shape;259;p9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 extrusionOk="0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003D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 txBox="1"/>
            <p:nvPr/>
          </p:nvSpPr>
          <p:spPr>
            <a:xfrm>
              <a:off x="0" y="-57150"/>
              <a:ext cx="5133514" cy="351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MX" sz="18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9"/>
          <p:cNvSpPr/>
          <p:nvPr/>
        </p:nvSpPr>
        <p:spPr>
          <a:xfrm rot="-4482622">
            <a:off x="13150065" y="-2499443"/>
            <a:ext cx="4341639" cy="8429622"/>
          </a:xfrm>
          <a:custGeom>
            <a:avLst/>
            <a:gdLst/>
            <a:ahLst/>
            <a:cxnLst/>
            <a:rect l="l" t="t" r="r" b="b"/>
            <a:pathLst>
              <a:path w="9379701" h="9274179" extrusionOk="0">
                <a:moveTo>
                  <a:pt x="0" y="0"/>
                </a:moveTo>
                <a:lnTo>
                  <a:pt x="9379701" y="0"/>
                </a:lnTo>
                <a:lnTo>
                  <a:pt x="9379701" y="9274178"/>
                </a:lnTo>
                <a:lnTo>
                  <a:pt x="0" y="9274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r="-116040" b="-100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9040661" y="4425521"/>
            <a:ext cx="8694836" cy="5128655"/>
          </a:xfrm>
          <a:custGeom>
            <a:avLst/>
            <a:gdLst/>
            <a:ahLst/>
            <a:cxnLst/>
            <a:rect l="l" t="t" r="r" b="b"/>
            <a:pathLst>
              <a:path w="6731569" h="3803337" extrusionOk="0">
                <a:moveTo>
                  <a:pt x="0" y="0"/>
                </a:moveTo>
                <a:lnTo>
                  <a:pt x="6731569" y="0"/>
                </a:lnTo>
                <a:lnTo>
                  <a:pt x="6731569" y="3803337"/>
                </a:lnTo>
                <a:lnTo>
                  <a:pt x="0" y="3803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130241" y="1598552"/>
            <a:ext cx="8694836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7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Comité de Contraloría Social (CCS)</a:t>
            </a:r>
            <a:endParaRPr lang="es-MX" b="1" noProof="0" dirty="0"/>
          </a:p>
        </p:txBody>
      </p:sp>
      <p:sp>
        <p:nvSpPr>
          <p:cNvPr id="267" name="Google Shape;267;p9"/>
          <p:cNvSpPr txBox="1"/>
          <p:nvPr/>
        </p:nvSpPr>
        <p:spPr>
          <a:xfrm>
            <a:off x="552503" y="2281816"/>
            <a:ext cx="14190192" cy="393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8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Lineamientos para la Promoción, Operación y Seguimiento de la Contraloría Social en los Programas Federales de Desarrollo Social, definen a los CCS como: </a:t>
            </a:r>
            <a:endParaRPr lang="es-MX" noProof="0" dirty="0"/>
          </a:p>
          <a:p>
            <a:pPr marL="0" marR="0" lvl="0" indent="0" algn="just" rtl="0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8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formas de organización social constituidas por las personas beneficiarias de los programas federales de desarrollo social a cargo de las dependencias y entidades de la Administración Pública Federal para el seguimiento, supervisión y vigilancia de la ejecución de dichos programa del cumplimiento de las metas y acciones, así como la correcta aplica</a:t>
            </a:r>
            <a:r>
              <a:rPr lang="es-MX" sz="2281" noProof="0" dirty="0">
                <a:latin typeface="Poppins"/>
                <a:ea typeface="Poppins"/>
                <a:cs typeface="Poppins"/>
                <a:sym typeface="Poppins"/>
              </a:rPr>
              <a:t>ci</a:t>
            </a:r>
            <a:r>
              <a:rPr lang="es-MX" sz="228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ón de los recursos asignados a los mismos, de conformidad con el artículo 67 del Reglamento de la Ley General de Desarrollo Social.</a:t>
            </a:r>
            <a:endParaRPr lang="es-MX" noProof="0" dirty="0"/>
          </a:p>
        </p:txBody>
      </p:sp>
      <p:sp>
        <p:nvSpPr>
          <p:cNvPr id="268" name="Google Shape;268;p9"/>
          <p:cNvSpPr txBox="1"/>
          <p:nvPr/>
        </p:nvSpPr>
        <p:spPr>
          <a:xfrm>
            <a:off x="616671" y="6874640"/>
            <a:ext cx="5593157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700" b="1" noProof="0" dirty="0">
                <a:solidFill>
                  <a:srgbClr val="16255B"/>
                </a:solidFill>
                <a:latin typeface="Arial"/>
                <a:ea typeface="Arial"/>
                <a:cs typeface="Arial"/>
                <a:sym typeface="Arial"/>
              </a:rPr>
              <a:t>Lo conforman</a:t>
            </a:r>
            <a:endParaRPr lang="es-MX" b="1" noProof="0" dirty="0"/>
          </a:p>
        </p:txBody>
      </p:sp>
      <p:sp>
        <p:nvSpPr>
          <p:cNvPr id="269" name="Google Shape;269;p9"/>
          <p:cNvSpPr txBox="1"/>
          <p:nvPr/>
        </p:nvSpPr>
        <p:spPr>
          <a:xfrm>
            <a:off x="552503" y="7591513"/>
            <a:ext cx="14190192" cy="147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8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Miembros de la comunidad escolar de la instancia ejecutora, de 18 años o más, que preferentemente sepan leer y escribir; se conformarán libre y voluntariamente, procurando un número igual de hombre y mujeres.</a:t>
            </a:r>
            <a:endParaRPr lang="es-MX" noProof="0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84BA114-1A59-4370-7580-6747BF1486E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t="24076" b="24092"/>
          <a:stretch>
            <a:fillRect/>
          </a:stretch>
        </p:blipFill>
        <p:spPr>
          <a:xfrm>
            <a:off x="5773125" y="329254"/>
            <a:ext cx="4023091" cy="1107378"/>
          </a:xfrm>
          <a:prstGeom prst="rect">
            <a:avLst/>
          </a:prstGeom>
        </p:spPr>
      </p:pic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ECF7E3CC-35DA-92A3-0734-04B56BDDCBDC}"/>
              </a:ext>
            </a:extLst>
          </p:cNvPr>
          <p:cNvSpPr/>
          <p:nvPr/>
        </p:nvSpPr>
        <p:spPr>
          <a:xfrm>
            <a:off x="3278351" y="408890"/>
            <a:ext cx="2494774" cy="985590"/>
          </a:xfrm>
          <a:custGeom>
            <a:avLst/>
            <a:gdLst/>
            <a:ahLst/>
            <a:cxnLst/>
            <a:rect l="l" t="t" r="r" b="b"/>
            <a:pathLst>
              <a:path w="2494774" h="985590" extrusionOk="0">
                <a:moveTo>
                  <a:pt x="0" y="0"/>
                </a:moveTo>
                <a:lnTo>
                  <a:pt x="2494774" y="0"/>
                </a:lnTo>
                <a:lnTo>
                  <a:pt x="2494774" y="985589"/>
                </a:lnTo>
                <a:lnTo>
                  <a:pt x="0" y="985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65CC9613-3CC0-2347-8258-D8C72E55E1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941746" y="477462"/>
            <a:ext cx="1833525" cy="854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1469</Words>
  <Application>Microsoft Office PowerPoint</Application>
  <PresentationFormat>Personalizado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Poppins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UPB-DP</dc:creator>
  <cp:lastModifiedBy>UPB</cp:lastModifiedBy>
  <cp:revision>46</cp:revision>
  <dcterms:created xsi:type="dcterms:W3CDTF">2006-08-16T00:00:00Z</dcterms:created>
  <dcterms:modified xsi:type="dcterms:W3CDTF">2025-09-02T15:51:23Z</dcterms:modified>
</cp:coreProperties>
</file>