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Century Gothic" panose="020B0502020202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z8BAfy0R7FJ2vy/5lTCy0RB5p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sela.buenfil@upb.edu.m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s-MX" sz="4400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PLÁTICA INFORMATIVA </a:t>
            </a:r>
            <a:br>
              <a:rPr lang="es-MX" sz="4400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MX" sz="4400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ESTADÍAS </a:t>
            </a:r>
            <a:br>
              <a:rPr lang="es-MX" sz="4400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MX" sz="4400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CICLO 2024-2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b="1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DEPARTAMENTO DE VINCULACIÓN Y PRÁCTICAS PROFESIONALES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"/>
          <p:cNvSpPr txBox="1">
            <a:spLocks noGrp="1"/>
          </p:cNvSpPr>
          <p:nvPr>
            <p:ph type="title"/>
          </p:nvPr>
        </p:nvSpPr>
        <p:spPr>
          <a:xfrm>
            <a:off x="2264898" y="365125"/>
            <a:ext cx="799045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s-MX" sz="4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ANEXOS A ENTREGAR AL DVPP</a:t>
            </a:r>
            <a:endParaRPr/>
          </a:p>
        </p:txBody>
      </p:sp>
      <p:grpSp>
        <p:nvGrpSpPr>
          <p:cNvPr id="230" name="Google Shape;230;p10"/>
          <p:cNvGrpSpPr/>
          <p:nvPr/>
        </p:nvGrpSpPr>
        <p:grpSpPr>
          <a:xfrm>
            <a:off x="1178950" y="1875965"/>
            <a:ext cx="10001737" cy="3593969"/>
            <a:chOff x="3127" y="354089"/>
            <a:chExt cx="10001737" cy="3593969"/>
          </a:xfrm>
        </p:grpSpPr>
        <p:sp>
          <p:nvSpPr>
            <p:cNvPr id="231" name="Google Shape;231;p10"/>
            <p:cNvSpPr/>
            <p:nvPr/>
          </p:nvSpPr>
          <p:spPr>
            <a:xfrm>
              <a:off x="3127" y="354089"/>
              <a:ext cx="3049310" cy="777600"/>
            </a:xfrm>
            <a:prstGeom prst="rect">
              <a:avLst/>
            </a:prstGeom>
            <a:gradFill>
              <a:gsLst>
                <a:gs pos="0">
                  <a:srgbClr val="C3BAF0"/>
                </a:gs>
                <a:gs pos="50000">
                  <a:srgbClr val="B7ACEC"/>
                </a:gs>
                <a:gs pos="100000">
                  <a:srgbClr val="AB9EEC"/>
                </a:gs>
              </a:gsLst>
              <a:lin ang="5400000" scaled="0"/>
            </a:gradFill>
            <a:ln w="9525" cap="flat" cmpd="sng">
              <a:solidFill>
                <a:srgbClr val="8771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0"/>
            <p:cNvSpPr txBox="1"/>
            <p:nvPr/>
          </p:nvSpPr>
          <p:spPr>
            <a:xfrm>
              <a:off x="3127" y="354089"/>
              <a:ext cx="3049310" cy="77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2000" tIns="109725" rIns="192000" bIns="109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None/>
              </a:pPr>
              <a:r>
                <a:rPr lang="es-MX" sz="27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SOLICITUD</a:t>
              </a:r>
              <a:endParaRPr sz="2700" b="1" i="0" u="sng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33" name="Google Shape;233;p10"/>
            <p:cNvSpPr/>
            <p:nvPr/>
          </p:nvSpPr>
          <p:spPr>
            <a:xfrm>
              <a:off x="3127" y="1131689"/>
              <a:ext cx="3049310" cy="2816369"/>
            </a:xfrm>
            <a:prstGeom prst="rect">
              <a:avLst/>
            </a:prstGeom>
            <a:solidFill>
              <a:srgbClr val="D9D4F4">
                <a:alpha val="89803"/>
              </a:srgbClr>
            </a:solidFill>
            <a:ln w="9525" cap="flat" cmpd="sng">
              <a:solidFill>
                <a:srgbClr val="D9D4F4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0"/>
            <p:cNvSpPr txBox="1"/>
            <p:nvPr/>
          </p:nvSpPr>
          <p:spPr>
            <a:xfrm>
              <a:off x="3127" y="1131689"/>
              <a:ext cx="3049310" cy="28163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5325" tIns="85325" rIns="113775" bIns="128000" anchor="t" anchorCtr="0">
              <a:noAutofit/>
            </a:bodyPr>
            <a:lstStyle/>
            <a:p>
              <a:pPr marL="228600" marR="0" lvl="1" indent="-22860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entury Gothic"/>
                <a:buChar char="•"/>
              </a:pPr>
              <a:r>
                <a:rPr lang="es-MX" sz="21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A</a:t>
              </a:r>
              <a:endParaRPr/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entury Gothic"/>
                <a:buChar char="•"/>
              </a:pPr>
              <a:r>
                <a:rPr lang="es-MX" sz="21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B</a:t>
              </a:r>
              <a:endParaRPr/>
            </a:p>
            <a:p>
              <a:pPr marL="228600" marR="0" lvl="1" indent="-228600" algn="just" rtl="0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entury Gothic"/>
                <a:buChar char="•"/>
              </a:pPr>
              <a:r>
                <a:rPr lang="es-MX" sz="21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18 de julio – 12 de agosto.</a:t>
              </a:r>
              <a:endParaRPr/>
            </a:p>
            <a:p>
              <a:pPr marL="228600" marR="0" lvl="1" indent="-95250" algn="just" rtl="0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endParaRPr sz="21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  <a:p>
              <a:pPr marL="171450" marR="0" lvl="1" indent="-171450" algn="just" rtl="0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entury Gothic"/>
                <a:buChar char="•"/>
              </a:pPr>
              <a:r>
                <a:rPr lang="es-MX" sz="16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NOTA: VINCULACIÓN ENTREGA OFICIO DE PRESENTACIÓN, REGLAMENTO Y ACUSE.</a:t>
              </a:r>
              <a:endParaRPr/>
            </a:p>
          </p:txBody>
        </p:sp>
        <p:sp>
          <p:nvSpPr>
            <p:cNvPr id="235" name="Google Shape;235;p10"/>
            <p:cNvSpPr/>
            <p:nvPr/>
          </p:nvSpPr>
          <p:spPr>
            <a:xfrm>
              <a:off x="3479340" y="354089"/>
              <a:ext cx="3049310" cy="777600"/>
            </a:xfrm>
            <a:prstGeom prst="rect">
              <a:avLst/>
            </a:prstGeom>
            <a:gradFill>
              <a:gsLst>
                <a:gs pos="0">
                  <a:srgbClr val="E8B0EC"/>
                </a:gs>
                <a:gs pos="50000">
                  <a:srgbClr val="E3A1E7"/>
                </a:gs>
                <a:gs pos="100000">
                  <a:srgbClr val="E290E8"/>
                </a:gs>
              </a:gsLst>
              <a:lin ang="5400000" scaled="0"/>
            </a:gradFill>
            <a:ln w="9525" cap="flat" cmpd="sng">
              <a:solidFill>
                <a:srgbClr val="D45AD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0"/>
            <p:cNvSpPr txBox="1"/>
            <p:nvPr/>
          </p:nvSpPr>
          <p:spPr>
            <a:xfrm>
              <a:off x="3479340" y="354089"/>
              <a:ext cx="3049310" cy="77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2000" tIns="109725" rIns="192000" bIns="109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None/>
              </a:pPr>
              <a:r>
                <a:rPr lang="es-MX" sz="27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REGISTRO</a:t>
              </a:r>
              <a:endParaRPr/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3479340" y="1131689"/>
              <a:ext cx="3049310" cy="2816369"/>
            </a:xfrm>
            <a:prstGeom prst="rect">
              <a:avLst/>
            </a:prstGeom>
            <a:solidFill>
              <a:srgbClr val="F0D0F1">
                <a:alpha val="89803"/>
              </a:srgbClr>
            </a:solidFill>
            <a:ln w="9525" cap="flat" cmpd="sng">
              <a:solidFill>
                <a:srgbClr val="F0D0F1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0"/>
            <p:cNvSpPr txBox="1"/>
            <p:nvPr/>
          </p:nvSpPr>
          <p:spPr>
            <a:xfrm>
              <a:off x="3479340" y="1131689"/>
              <a:ext cx="3049310" cy="28163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000" tIns="144000" rIns="192000" bIns="216025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C (CARTA DE ACEPTACIÓN)</a:t>
              </a:r>
              <a:endParaRPr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ACUSE DE RECIBIDO DEL REGLAMENTO</a:t>
              </a:r>
              <a:endParaRPr/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6955554" y="354089"/>
              <a:ext cx="3049310" cy="777600"/>
            </a:xfrm>
            <a:prstGeom prst="rect">
              <a:avLst/>
            </a:prstGeom>
            <a:gradFill>
              <a:gsLst>
                <a:gs pos="0">
                  <a:srgbClr val="E9A7B6"/>
                </a:gs>
                <a:gs pos="50000">
                  <a:srgbClr val="E498AA"/>
                </a:gs>
                <a:gs pos="100000">
                  <a:srgbClr val="E4869C"/>
                </a:gs>
              </a:gsLst>
              <a:lin ang="5400000" scaled="0"/>
            </a:gradFill>
            <a:ln w="9525" cap="flat" cmpd="sng">
              <a:solidFill>
                <a:srgbClr val="D5457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0"/>
            <p:cNvSpPr txBox="1"/>
            <p:nvPr/>
          </p:nvSpPr>
          <p:spPr>
            <a:xfrm>
              <a:off x="6955554" y="354089"/>
              <a:ext cx="3049310" cy="77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2000" tIns="109725" rIns="192000" bIns="109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None/>
              </a:pPr>
              <a:r>
                <a:rPr lang="es-MX" sz="27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LIBERACIÓN</a:t>
              </a:r>
              <a:endParaRPr/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6955554" y="1131689"/>
              <a:ext cx="3049310" cy="2816369"/>
            </a:xfrm>
            <a:prstGeom prst="rect">
              <a:avLst/>
            </a:prstGeom>
            <a:solidFill>
              <a:srgbClr val="EFCDD4">
                <a:alpha val="89803"/>
              </a:srgbClr>
            </a:solidFill>
            <a:ln w="9525" cap="flat" cmpd="sng">
              <a:solidFill>
                <a:srgbClr val="EFCDD4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0"/>
            <p:cNvSpPr txBox="1"/>
            <p:nvPr/>
          </p:nvSpPr>
          <p:spPr>
            <a:xfrm>
              <a:off x="6955554" y="1131689"/>
              <a:ext cx="3049310" cy="28163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4000" tIns="144000" rIns="192000" bIns="216025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D</a:t>
              </a:r>
              <a:endParaRPr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E</a:t>
              </a:r>
              <a:endParaRPr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F</a:t>
              </a:r>
              <a:endParaRPr/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dk1"/>
                </a:buClr>
                <a:buSzPts val="2700"/>
                <a:buFont typeface="Century Gothic"/>
                <a:buChar char="•"/>
              </a:pPr>
              <a:r>
                <a:rPr lang="es-MX" sz="27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ANEXO G</a:t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1"/>
          <p:cNvSpPr txBox="1">
            <a:spLocks noGrp="1"/>
          </p:cNvSpPr>
          <p:nvPr>
            <p:ph type="title"/>
          </p:nvPr>
        </p:nvSpPr>
        <p:spPr>
          <a:xfrm>
            <a:off x="1294228" y="1709738"/>
            <a:ext cx="974891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entury Gothic"/>
              <a:buNone/>
            </a:pPr>
            <a:r>
              <a:rPr lang="es-MX" sz="44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 EXISTE ALGUNA DUDA, ACÉRCATE A TU COORDINACIÓN Y AL DEPARTAMENTO DE VINCULACIÓN</a:t>
            </a:r>
            <a:endParaRPr sz="4400"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8" name="Google Shape;248;p11"/>
          <p:cNvSpPr txBox="1">
            <a:spLocks noGrp="1"/>
          </p:cNvSpPr>
          <p:nvPr>
            <p:ph type="body" idx="1"/>
          </p:nvPr>
        </p:nvSpPr>
        <p:spPr>
          <a:xfrm>
            <a:off x="1406769" y="4589463"/>
            <a:ext cx="963637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Contacto Departamento de Vinculación y Prácticas Profesionales: </a:t>
            </a:r>
            <a:r>
              <a:rPr lang="es-MX" b="1">
                <a:solidFill>
                  <a:schemeClr val="lt1"/>
                </a:solidFill>
              </a:rPr>
              <a:t>vinculacion</a:t>
            </a:r>
            <a:r>
              <a:rPr lang="es-MX" sz="2400" b="1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@upb.edu.mx</a:t>
            </a:r>
            <a:r>
              <a:rPr lang="es-MX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2236763" y="365125"/>
            <a:ext cx="800451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s-MX" sz="4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ESTANCIAS Y ESTADÍAS EN UPB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1294228" y="1575582"/>
            <a:ext cx="9734843" cy="4135901"/>
          </a:xfrm>
          <a:prstGeom prst="rect">
            <a:avLst/>
          </a:prstGeom>
          <a:gradFill>
            <a:gsLst>
              <a:gs pos="0">
                <a:srgbClr val="9682E5"/>
              </a:gs>
              <a:gs pos="50000">
                <a:srgbClr val="856AE6"/>
              </a:gs>
              <a:gs pos="100000">
                <a:srgbClr val="7157D1"/>
              </a:gs>
            </a:gsLst>
            <a:lin ang="5400000" scaled="0"/>
          </a:gradFill>
          <a:ln w="952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MX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Las Estancias y Estadías son actividades que, acorde al por competencias, constituyen una de las partes fundamentales en la formación académica y profesional de los alumnos. Es obligatorio para los alumnos de la Universidad Politécnica de Bacalar la realización de Estancias y Estadías dentro del sector productivo, de servicios o de investigación, durante las cuales llevará a cabo un proyecto, que le permitirá la consolidación las competencias adquiridas durante su proceso de formación, acorde con los planes y programas de estudio vigentes.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2335236" y="365125"/>
            <a:ext cx="78497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s-MX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¿QUÉ ES UNA ESTADÍA?</a:t>
            </a:r>
            <a:endParaRPr/>
          </a:p>
        </p:txBody>
      </p:sp>
      <p:grpSp>
        <p:nvGrpSpPr>
          <p:cNvPr id="97" name="Google Shape;97;p3"/>
          <p:cNvGrpSpPr/>
          <p:nvPr/>
        </p:nvGrpSpPr>
        <p:grpSpPr>
          <a:xfrm>
            <a:off x="1350498" y="1827222"/>
            <a:ext cx="9566030" cy="3910798"/>
            <a:chOff x="0" y="1597"/>
            <a:chExt cx="9566030" cy="3910798"/>
          </a:xfrm>
        </p:grpSpPr>
        <p:sp>
          <p:nvSpPr>
            <p:cNvPr id="98" name="Google Shape;98;p3"/>
            <p:cNvSpPr/>
            <p:nvPr/>
          </p:nvSpPr>
          <p:spPr>
            <a:xfrm>
              <a:off x="0" y="1597"/>
              <a:ext cx="9566030" cy="1295546"/>
            </a:xfrm>
            <a:prstGeom prst="roundRect">
              <a:avLst>
                <a:gd name="adj" fmla="val 16667"/>
              </a:avLst>
            </a:prstGeom>
            <a:solidFill>
              <a:srgbClr val="877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 txBox="1"/>
            <p:nvPr/>
          </p:nvSpPr>
          <p:spPr>
            <a:xfrm>
              <a:off x="63243" y="64840"/>
              <a:ext cx="9439544" cy="11690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entury Gothic"/>
                <a:buNone/>
              </a:pPr>
              <a:r>
                <a:rPr lang="es-MX" sz="2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Es una forma práctica de integración al sector productivo, de servicios o investigación por parte del alumno. </a:t>
              </a:r>
              <a:endPara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0" y="1309223"/>
              <a:ext cx="9566030" cy="1295546"/>
            </a:xfrm>
            <a:prstGeom prst="roundRect">
              <a:avLst>
                <a:gd name="adj" fmla="val 16667"/>
              </a:avLst>
            </a:prstGeom>
            <a:solidFill>
              <a:srgbClr val="D45A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 txBox="1"/>
            <p:nvPr/>
          </p:nvSpPr>
          <p:spPr>
            <a:xfrm>
              <a:off x="63243" y="1372466"/>
              <a:ext cx="9439544" cy="11690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entury Gothic"/>
                <a:buNone/>
              </a:pPr>
              <a:r>
                <a:rPr lang="es-MX" sz="2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Deberá tener una duración no menor de 600 horas. </a:t>
              </a:r>
              <a:endPara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0" y="2616849"/>
              <a:ext cx="9566030" cy="1295546"/>
            </a:xfrm>
            <a:prstGeom prst="roundRect">
              <a:avLst>
                <a:gd name="adj" fmla="val 16667"/>
              </a:avLst>
            </a:prstGeom>
            <a:solidFill>
              <a:srgbClr val="D54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 txBox="1"/>
            <p:nvPr/>
          </p:nvSpPr>
          <p:spPr>
            <a:xfrm>
              <a:off x="63243" y="2680092"/>
              <a:ext cx="9439544" cy="11690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entury Gothic"/>
                <a:buNone/>
              </a:pPr>
              <a:r>
                <a:rPr lang="es-MX" sz="28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Se realiza en un solo momento: al finalizar el último ciclo de formación.</a:t>
              </a:r>
              <a:endPara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2293034" y="365125"/>
            <a:ext cx="796231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s-MX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PROPÓSITO DE LA ESTADÍA</a:t>
            </a:r>
            <a:endParaRPr/>
          </a:p>
        </p:txBody>
      </p:sp>
      <p:grpSp>
        <p:nvGrpSpPr>
          <p:cNvPr id="109" name="Google Shape;109;p4"/>
          <p:cNvGrpSpPr/>
          <p:nvPr/>
        </p:nvGrpSpPr>
        <p:grpSpPr>
          <a:xfrm>
            <a:off x="1280160" y="1825625"/>
            <a:ext cx="9734842" cy="3843655"/>
            <a:chOff x="0" y="0"/>
            <a:chExt cx="9734842" cy="3843655"/>
          </a:xfrm>
        </p:grpSpPr>
        <p:sp>
          <p:nvSpPr>
            <p:cNvPr id="110" name="Google Shape;110;p4"/>
            <p:cNvSpPr/>
            <p:nvPr/>
          </p:nvSpPr>
          <p:spPr>
            <a:xfrm>
              <a:off x="0" y="0"/>
              <a:ext cx="3843655" cy="3843655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D150D5"/>
                </a:gs>
                <a:gs pos="50000">
                  <a:srgbClr val="CE24D3"/>
                </a:gs>
                <a:gs pos="100000">
                  <a:srgbClr val="BE19C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1921827" y="0"/>
              <a:ext cx="7813015" cy="384365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C82DC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1921827" y="0"/>
              <a:ext cx="7813015" cy="11530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entury Gothic"/>
                <a:buNone/>
              </a:pPr>
              <a:r>
                <a:rPr lang="es-MX" sz="23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Desarrollar habilidades y destrezas que tiendan al perfeccionamiento del desempeño en el programa de estudios elegido.</a:t>
              </a:r>
              <a:endParaRPr sz="2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672640" y="1153098"/>
              <a:ext cx="2498373" cy="2498373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6B59DB"/>
                </a:gs>
                <a:gs pos="50000">
                  <a:srgbClr val="5031DD"/>
                </a:gs>
                <a:gs pos="100000">
                  <a:srgbClr val="4122CB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1921827" y="1153098"/>
              <a:ext cx="7813015" cy="2498373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563AD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 txBox="1"/>
            <p:nvPr/>
          </p:nvSpPr>
          <p:spPr>
            <a:xfrm>
              <a:off x="1921827" y="1153098"/>
              <a:ext cx="7813015" cy="11530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entury Gothic"/>
                <a:buNone/>
              </a:pPr>
              <a:r>
                <a:rPr lang="es-MX" sz="23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Aplicar los conocimientos teórico-prácticos adquiridos durante la formación en la Universidad.</a:t>
              </a:r>
              <a:endParaRPr sz="2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1345279" y="2306194"/>
              <a:ext cx="1153095" cy="1153095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63AEE0"/>
                </a:gs>
                <a:gs pos="50000">
                  <a:srgbClr val="42A6E3"/>
                </a:gs>
                <a:gs pos="100000">
                  <a:srgbClr val="3294D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1921827" y="2306194"/>
              <a:ext cx="7813015" cy="115309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BA5D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 txBox="1"/>
            <p:nvPr/>
          </p:nvSpPr>
          <p:spPr>
            <a:xfrm>
              <a:off x="1921827" y="2306194"/>
              <a:ext cx="7813015" cy="11530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entury Gothic"/>
                <a:buNone/>
              </a:pPr>
              <a:r>
                <a:rPr lang="es-MX" sz="23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Tener un contacto efectivo con la realidad profesional para su desempeño posterior.</a:t>
              </a:r>
              <a:endParaRPr sz="23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2321169" y="365125"/>
            <a:ext cx="782163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s-MX" sz="4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CARACTERÍSTICAS DEL PROYECTO DE ESTADÍA</a:t>
            </a:r>
            <a:endParaRPr/>
          </a:p>
        </p:txBody>
      </p:sp>
      <p:grpSp>
        <p:nvGrpSpPr>
          <p:cNvPr id="124" name="Google Shape;124;p5"/>
          <p:cNvGrpSpPr/>
          <p:nvPr/>
        </p:nvGrpSpPr>
        <p:grpSpPr>
          <a:xfrm>
            <a:off x="1767908" y="1685433"/>
            <a:ext cx="8667317" cy="3969295"/>
            <a:chOff x="1756773" y="484"/>
            <a:chExt cx="8667317" cy="3969295"/>
          </a:xfrm>
        </p:grpSpPr>
        <p:sp>
          <p:nvSpPr>
            <p:cNvPr id="125" name="Google Shape;125;p5"/>
            <p:cNvSpPr/>
            <p:nvPr/>
          </p:nvSpPr>
          <p:spPr>
            <a:xfrm rot="10800000">
              <a:off x="2323815" y="484"/>
              <a:ext cx="8100275" cy="1134084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5F82EA"/>
                </a:gs>
                <a:gs pos="50000">
                  <a:srgbClr val="3B6FEF"/>
                </a:gs>
                <a:gs pos="100000">
                  <a:srgbClr val="2A5EDB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 txBox="1"/>
            <p:nvPr/>
          </p:nvSpPr>
          <p:spPr>
            <a:xfrm>
              <a:off x="2607336" y="484"/>
              <a:ext cx="7816754" cy="11340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0100" tIns="83800" rIns="15645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entury Gothic"/>
                <a:buNone/>
              </a:pPr>
              <a:r>
                <a:rPr lang="es-MX" sz="2200" b="1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Ayudar en la atención o resolución de un problema real de la institución, organismo o empresa.</a:t>
              </a:r>
              <a:endPara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756773" y="484"/>
              <a:ext cx="1134084" cy="1134084"/>
            </a:xfrm>
            <a:prstGeom prst="ellipse">
              <a:avLst/>
            </a:prstGeom>
            <a:solidFill>
              <a:srgbClr val="BFC9F3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 rot="10800000">
              <a:off x="2323815" y="1418089"/>
              <a:ext cx="8100275" cy="1134084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7073E6"/>
                </a:gs>
                <a:gs pos="50000">
                  <a:srgbClr val="5458E7"/>
                </a:gs>
                <a:gs pos="100000">
                  <a:srgbClr val="4246D4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 txBox="1"/>
            <p:nvPr/>
          </p:nvSpPr>
          <p:spPr>
            <a:xfrm>
              <a:off x="2607336" y="1418089"/>
              <a:ext cx="7816754" cy="11340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0100" tIns="83800" rIns="15645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entury Gothic"/>
                <a:buNone/>
              </a:pPr>
              <a:r>
                <a:rPr lang="es-MX" sz="2200" b="1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Traducirse en la adquisición de experiencia y aprendizaje para el alumno.</a:t>
              </a:r>
              <a:endPara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756773" y="1418089"/>
              <a:ext cx="1134084" cy="1134084"/>
            </a:xfrm>
            <a:prstGeom prst="ellipse">
              <a:avLst/>
            </a:prstGeom>
            <a:solidFill>
              <a:srgbClr val="C2C3F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5"/>
            <p:cNvSpPr/>
            <p:nvPr/>
          </p:nvSpPr>
          <p:spPr>
            <a:xfrm rot="10800000">
              <a:off x="2323815" y="2835695"/>
              <a:ext cx="8100275" cy="1134084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9480E4"/>
                </a:gs>
                <a:gs pos="50000">
                  <a:srgbClr val="8369E5"/>
                </a:gs>
                <a:gs pos="100000">
                  <a:srgbClr val="6F55D1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 txBox="1"/>
            <p:nvPr/>
          </p:nvSpPr>
          <p:spPr>
            <a:xfrm>
              <a:off x="2607336" y="2835695"/>
              <a:ext cx="7816754" cy="11340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0100" tIns="83800" rIns="156450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entury Gothic"/>
                <a:buNone/>
              </a:pPr>
              <a:r>
                <a:rPr lang="es-MX" sz="2200" b="1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Ser acorde con el perfil de la carrera del alumno.</a:t>
              </a:r>
              <a:endPara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1756773" y="2835695"/>
              <a:ext cx="1134084" cy="1134084"/>
            </a:xfrm>
            <a:prstGeom prst="ellipse">
              <a:avLst/>
            </a:prstGeom>
            <a:solidFill>
              <a:srgbClr val="CBC6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>
            <a:spLocks noGrp="1"/>
          </p:cNvSpPr>
          <p:nvPr>
            <p:ph type="title"/>
          </p:nvPr>
        </p:nvSpPr>
        <p:spPr>
          <a:xfrm>
            <a:off x="2321168" y="365125"/>
            <a:ext cx="789197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s-MX" sz="4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REQUISITOS PARA LA ESTADÍA</a:t>
            </a:r>
            <a:endParaRPr/>
          </a:p>
        </p:txBody>
      </p:sp>
      <p:grpSp>
        <p:nvGrpSpPr>
          <p:cNvPr id="139" name="Google Shape;139;p6"/>
          <p:cNvGrpSpPr/>
          <p:nvPr/>
        </p:nvGrpSpPr>
        <p:grpSpPr>
          <a:xfrm>
            <a:off x="1237956" y="1509097"/>
            <a:ext cx="9959926" cy="4508020"/>
            <a:chOff x="0" y="3855"/>
            <a:chExt cx="9959926" cy="4508020"/>
          </a:xfrm>
        </p:grpSpPr>
        <p:sp>
          <p:nvSpPr>
            <p:cNvPr id="140" name="Google Shape;140;p6"/>
            <p:cNvSpPr/>
            <p:nvPr/>
          </p:nvSpPr>
          <p:spPr>
            <a:xfrm rot="5400000">
              <a:off x="-125063" y="128918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9382E5"/>
                </a:gs>
                <a:gs pos="50000">
                  <a:srgbClr val="826AE6"/>
                </a:gs>
                <a:gs pos="100000">
                  <a:srgbClr val="6F57D1"/>
                </a:gs>
              </a:gsLst>
              <a:lin ang="5400000" scaled="0"/>
            </a:gradFill>
            <a:ln w="9525" cap="flat" cmpd="sng">
              <a:solidFill>
                <a:srgbClr val="8771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6"/>
            <p:cNvSpPr txBox="1"/>
            <p:nvPr/>
          </p:nvSpPr>
          <p:spPr>
            <a:xfrm>
              <a:off x="1" y="295669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2" name="Google Shape;142;p6"/>
            <p:cNvSpPr/>
            <p:nvPr/>
          </p:nvSpPr>
          <p:spPr>
            <a:xfrm rot="5400000">
              <a:off x="5000807" y="-4413322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8771E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6"/>
            <p:cNvSpPr txBox="1"/>
            <p:nvPr/>
          </p:nvSpPr>
          <p:spPr>
            <a:xfrm>
              <a:off x="583631" y="30309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Haber terminado el último ciclo de formación.</a:t>
              </a: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 rot="5400000">
              <a:off x="-125063" y="863771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AD7AE2"/>
                </a:gs>
                <a:gs pos="50000">
                  <a:srgbClr val="A261E3"/>
                </a:gs>
                <a:gs pos="100000">
                  <a:srgbClr val="8F4FD0"/>
                </a:gs>
              </a:gsLst>
              <a:lin ang="5400000" scaled="0"/>
            </a:gradFill>
            <a:ln w="9525" cap="flat" cmpd="sng">
              <a:solidFill>
                <a:srgbClr val="A368D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6"/>
            <p:cNvSpPr txBox="1"/>
            <p:nvPr/>
          </p:nvSpPr>
          <p:spPr>
            <a:xfrm>
              <a:off x="1" y="1030522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46" name="Google Shape;146;p6"/>
            <p:cNvSpPr/>
            <p:nvPr/>
          </p:nvSpPr>
          <p:spPr>
            <a:xfrm rot="5400000">
              <a:off x="5000807" y="-3678469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A368D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 txBox="1"/>
            <p:nvPr/>
          </p:nvSpPr>
          <p:spPr>
            <a:xfrm>
              <a:off x="583631" y="765162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Elegir una institución, organismo o empresa que tenga convenio con UPB. </a:t>
              </a: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 rot="5400000">
              <a:off x="-125063" y="1598623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C973E0"/>
                </a:gs>
                <a:gs pos="50000">
                  <a:srgbClr val="C658E2"/>
                </a:gs>
                <a:gs pos="100000">
                  <a:srgbClr val="B346CE"/>
                </a:gs>
              </a:gsLst>
              <a:lin ang="5400000" scaled="0"/>
            </a:gradFill>
            <a:ln w="9525" cap="flat" cmpd="sng">
              <a:solidFill>
                <a:srgbClr val="C35FD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 txBox="1"/>
            <p:nvPr/>
          </p:nvSpPr>
          <p:spPr>
            <a:xfrm>
              <a:off x="1" y="1765374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 rot="5400000">
              <a:off x="5000807" y="-2943617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C35FD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583631" y="1500014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Solicitar un espacio en la institución para realizar su Estadía (no menos de 600 horas). </a:t>
              </a: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 rot="5400000">
              <a:off x="-125063" y="2333476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DD6DD0"/>
                </a:gs>
                <a:gs pos="50000">
                  <a:srgbClr val="DF4FD0"/>
                </a:gs>
                <a:gs pos="100000">
                  <a:srgbClr val="CC3EBD"/>
                </a:gs>
              </a:gsLst>
              <a:lin ang="5400000" scaled="0"/>
            </a:gradFill>
            <a:ln w="9525" cap="flat" cmpd="sng">
              <a:solidFill>
                <a:srgbClr val="D957C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 txBox="1"/>
            <p:nvPr/>
          </p:nvSpPr>
          <p:spPr>
            <a:xfrm>
              <a:off x="1" y="2500227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 rot="5400000">
              <a:off x="5000807" y="-2208764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D957C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6"/>
            <p:cNvSpPr txBox="1"/>
            <p:nvPr/>
          </p:nvSpPr>
          <p:spPr>
            <a:xfrm>
              <a:off x="583631" y="2234867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Elaborar un plan y programa de proyecto de estadía y presentarlo a su asesor académico para revisión y aprobación correspondiente. </a:t>
              </a:r>
              <a:endParaRPr/>
            </a:p>
          </p:txBody>
        </p:sp>
        <p:sp>
          <p:nvSpPr>
            <p:cNvPr id="156" name="Google Shape;156;p6"/>
            <p:cNvSpPr/>
            <p:nvPr/>
          </p:nvSpPr>
          <p:spPr>
            <a:xfrm rot="5400000">
              <a:off x="-125063" y="3068328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DC65A9"/>
                </a:gs>
                <a:gs pos="50000">
                  <a:srgbClr val="DD46A0"/>
                </a:gs>
                <a:gs pos="100000">
                  <a:srgbClr val="CA368E"/>
                </a:gs>
              </a:gsLst>
              <a:lin ang="5400000" scaled="0"/>
            </a:gradFill>
            <a:ln w="9525" cap="flat" cmpd="sng">
              <a:solidFill>
                <a:srgbClr val="D74EA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6"/>
            <p:cNvSpPr txBox="1"/>
            <p:nvPr/>
          </p:nvSpPr>
          <p:spPr>
            <a:xfrm>
              <a:off x="1" y="3235079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58" name="Google Shape;158;p6"/>
            <p:cNvSpPr/>
            <p:nvPr/>
          </p:nvSpPr>
          <p:spPr>
            <a:xfrm rot="5400000">
              <a:off x="5000807" y="-1473912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D74EA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6"/>
            <p:cNvSpPr txBox="1"/>
            <p:nvPr/>
          </p:nvSpPr>
          <p:spPr>
            <a:xfrm>
              <a:off x="583631" y="2969719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Cumplir con las normas y políticas definidas por la institución.</a:t>
              </a:r>
              <a:endParaRPr/>
            </a:p>
          </p:txBody>
        </p:sp>
        <p:sp>
          <p:nvSpPr>
            <p:cNvPr id="160" name="Google Shape;160;p6"/>
            <p:cNvSpPr/>
            <p:nvPr/>
          </p:nvSpPr>
          <p:spPr>
            <a:xfrm rot="5400000">
              <a:off x="-125063" y="3803181"/>
              <a:ext cx="833757" cy="583630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DA5F81"/>
                </a:gs>
                <a:gs pos="50000">
                  <a:srgbClr val="DB3D6E"/>
                </a:gs>
                <a:gs pos="100000">
                  <a:srgbClr val="C92D5D"/>
                </a:gs>
              </a:gsLst>
              <a:lin ang="5400000" scaled="0"/>
            </a:gradFill>
            <a:ln w="9525" cap="flat" cmpd="sng">
              <a:solidFill>
                <a:srgbClr val="D5457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6"/>
            <p:cNvSpPr txBox="1"/>
            <p:nvPr/>
          </p:nvSpPr>
          <p:spPr>
            <a:xfrm>
              <a:off x="1" y="3969932"/>
              <a:ext cx="583630" cy="25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142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2" name="Google Shape;162;p6"/>
            <p:cNvSpPr/>
            <p:nvPr/>
          </p:nvSpPr>
          <p:spPr>
            <a:xfrm rot="5400000">
              <a:off x="5000807" y="-739059"/>
              <a:ext cx="541942" cy="937629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D5457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6"/>
            <p:cNvSpPr txBox="1"/>
            <p:nvPr/>
          </p:nvSpPr>
          <p:spPr>
            <a:xfrm>
              <a:off x="583631" y="3704572"/>
              <a:ext cx="9349841" cy="489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8000" tIns="11425" rIns="11425" bIns="11425" anchor="ctr" anchorCtr="0">
              <a:noAutofit/>
            </a:bodyPr>
            <a:lstStyle/>
            <a:p>
              <a:pPr marL="171450" marR="0" lvl="1" indent="-17145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Char char="•"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Cumplir con medidas de seguridad e higiene para evitar riesgos de trabajo. 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 txBox="1">
            <a:spLocks noGrp="1"/>
          </p:cNvSpPr>
          <p:nvPr>
            <p:ph type="title"/>
          </p:nvPr>
        </p:nvSpPr>
        <p:spPr>
          <a:xfrm>
            <a:off x="2278966" y="168173"/>
            <a:ext cx="79201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s-MX" sz="4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 DE SOLICITUD Y REGISTRO DE ESTADÍA</a:t>
            </a:r>
            <a:endParaRPr/>
          </a:p>
        </p:txBody>
      </p:sp>
      <p:grpSp>
        <p:nvGrpSpPr>
          <p:cNvPr id="169" name="Google Shape;169;p7"/>
          <p:cNvGrpSpPr/>
          <p:nvPr/>
        </p:nvGrpSpPr>
        <p:grpSpPr>
          <a:xfrm>
            <a:off x="889374" y="1532485"/>
            <a:ext cx="10187000" cy="4289263"/>
            <a:chOff x="8969" y="339899"/>
            <a:chExt cx="10187000" cy="4289263"/>
          </a:xfrm>
        </p:grpSpPr>
        <p:sp>
          <p:nvSpPr>
            <p:cNvPr id="170" name="Google Shape;170;p7"/>
            <p:cNvSpPr/>
            <p:nvPr/>
          </p:nvSpPr>
          <p:spPr>
            <a:xfrm>
              <a:off x="8969" y="33989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C3BAF0"/>
                </a:gs>
                <a:gs pos="50000">
                  <a:srgbClr val="B7ACEC"/>
                </a:gs>
                <a:gs pos="100000">
                  <a:srgbClr val="AB9EE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 txBox="1"/>
            <p:nvPr/>
          </p:nvSpPr>
          <p:spPr>
            <a:xfrm>
              <a:off x="56080" y="38701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ESTUDIANTE: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 DE ANEXO A Y B</a:t>
              </a: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2925668" y="811718"/>
              <a:ext cx="568327" cy="664835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C3BAF0"/>
                </a:gs>
                <a:gs pos="50000">
                  <a:srgbClr val="B7ACEC"/>
                </a:gs>
                <a:gs pos="100000">
                  <a:srgbClr val="AB9EE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 txBox="1"/>
            <p:nvPr/>
          </p:nvSpPr>
          <p:spPr>
            <a:xfrm>
              <a:off x="2925668" y="944685"/>
              <a:ext cx="397829" cy="398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3762075" y="33989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D0B6EE"/>
                </a:gs>
                <a:gs pos="50000">
                  <a:srgbClr val="C6A7EA"/>
                </a:gs>
                <a:gs pos="100000">
                  <a:srgbClr val="BE98E9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 txBox="1"/>
            <p:nvPr/>
          </p:nvSpPr>
          <p:spPr>
            <a:xfrm>
              <a:off x="3809186" y="38701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DVPP: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RECIBE ANEXO A Y B</a:t>
              </a: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6678774" y="811718"/>
              <a:ext cx="568327" cy="664835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D3B4ED"/>
                </a:gs>
                <a:gs pos="50000">
                  <a:srgbClr val="CAA6E9"/>
                </a:gs>
                <a:gs pos="100000">
                  <a:srgbClr val="C397E9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 txBox="1"/>
            <p:nvPr/>
          </p:nvSpPr>
          <p:spPr>
            <a:xfrm>
              <a:off x="6678774" y="944685"/>
              <a:ext cx="397829" cy="398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7515180" y="33989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DFB2ED"/>
                </a:gs>
                <a:gs pos="50000">
                  <a:srgbClr val="D9A3E8"/>
                </a:gs>
                <a:gs pos="100000">
                  <a:srgbClr val="D593E9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 txBox="1"/>
            <p:nvPr/>
          </p:nvSpPr>
          <p:spPr>
            <a:xfrm>
              <a:off x="7562291" y="38701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DVPP: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 CARTA DE PRESENTACIÓN, REGLAMENTO Y FORMATO DEL ACUSE DEL REGLAMENTO</a:t>
              </a: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 rot="5400000">
              <a:off x="8571412" y="2136028"/>
              <a:ext cx="568327" cy="664835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E8B0EC"/>
                </a:gs>
                <a:gs pos="50000">
                  <a:srgbClr val="E3A1E7"/>
                </a:gs>
                <a:gs pos="100000">
                  <a:srgbClr val="E290E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 txBox="1"/>
            <p:nvPr/>
          </p:nvSpPr>
          <p:spPr>
            <a:xfrm>
              <a:off x="8656125" y="2184282"/>
              <a:ext cx="398901" cy="3978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7515180" y="302068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BAEE3"/>
                </a:gs>
                <a:gs pos="50000">
                  <a:srgbClr val="E6A0DD"/>
                </a:gs>
                <a:gs pos="100000">
                  <a:srgbClr val="E68FDB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 txBox="1"/>
            <p:nvPr/>
          </p:nvSpPr>
          <p:spPr>
            <a:xfrm>
              <a:off x="7562291" y="306780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ESTUDIANTE: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 CARTA DE PRESENTACIÓN, REGLAMENTO Y ACUSE DEL REGLAMENTO EN LA INSTITUCIÓN (ASESOR LABORAL).</a:t>
              </a: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 rot="10800000">
              <a:off x="6710943" y="3492508"/>
              <a:ext cx="568327" cy="664835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EAABD3"/>
                </a:gs>
                <a:gs pos="50000">
                  <a:srgbClr val="E59DCA"/>
                </a:gs>
                <a:gs pos="100000">
                  <a:srgbClr val="E58BC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7"/>
            <p:cNvSpPr txBox="1"/>
            <p:nvPr/>
          </p:nvSpPr>
          <p:spPr>
            <a:xfrm>
              <a:off x="6881441" y="3625475"/>
              <a:ext cx="397829" cy="398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3762075" y="302068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AAACC"/>
                </a:gs>
                <a:gs pos="50000">
                  <a:srgbClr val="E59CC3"/>
                </a:gs>
                <a:gs pos="100000">
                  <a:srgbClr val="E58AB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3809186" y="306780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INSTITUCIÓN: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 CARTA DE ACEPTACIÓN (ANEXO C) Y ACUSE DEL REGLAMENTO DEBIDAMENTE LLENADOS Y FIRMADOS. </a:t>
              </a:r>
              <a:endParaRPr/>
            </a:p>
          </p:txBody>
        </p:sp>
        <p:sp>
          <p:nvSpPr>
            <p:cNvPr id="188" name="Google Shape;188;p7"/>
            <p:cNvSpPr/>
            <p:nvPr/>
          </p:nvSpPr>
          <p:spPr>
            <a:xfrm rot="10800000">
              <a:off x="2957838" y="3492508"/>
              <a:ext cx="568327" cy="664835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rgbClr val="E9A7B6"/>
                </a:gs>
                <a:gs pos="50000">
                  <a:srgbClr val="E498AA"/>
                </a:gs>
                <a:gs pos="100000">
                  <a:srgbClr val="E4869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7"/>
            <p:cNvSpPr txBox="1"/>
            <p:nvPr/>
          </p:nvSpPr>
          <p:spPr>
            <a:xfrm>
              <a:off x="3128336" y="3625475"/>
              <a:ext cx="397829" cy="398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8969" y="3020689"/>
              <a:ext cx="2680789" cy="160847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9A7B6"/>
                </a:gs>
                <a:gs pos="50000">
                  <a:srgbClr val="E498AA"/>
                </a:gs>
                <a:gs pos="100000">
                  <a:srgbClr val="E4869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7"/>
            <p:cNvSpPr txBox="1"/>
            <p:nvPr/>
          </p:nvSpPr>
          <p:spPr>
            <a:xfrm>
              <a:off x="56080" y="3067800"/>
              <a:ext cx="2586567" cy="15142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ESTUDIANTE: 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 AL DVPP LA CARTA DE ACEPTACIÓN Y EL ACUSE. 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 txBox="1">
            <a:spLocks noGrp="1"/>
          </p:cNvSpPr>
          <p:nvPr>
            <p:ph type="title"/>
          </p:nvPr>
        </p:nvSpPr>
        <p:spPr>
          <a:xfrm>
            <a:off x="2419643" y="365125"/>
            <a:ext cx="772316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s-MX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DURANTE LA ESTADÍA</a:t>
            </a:r>
            <a:endParaRPr/>
          </a:p>
        </p:txBody>
      </p:sp>
      <p:grpSp>
        <p:nvGrpSpPr>
          <p:cNvPr id="197" name="Google Shape;197;p8"/>
          <p:cNvGrpSpPr/>
          <p:nvPr/>
        </p:nvGrpSpPr>
        <p:grpSpPr>
          <a:xfrm>
            <a:off x="838200" y="1570416"/>
            <a:ext cx="10515600" cy="4555441"/>
            <a:chOff x="0" y="51105"/>
            <a:chExt cx="10515600" cy="4555441"/>
          </a:xfrm>
        </p:grpSpPr>
        <p:sp>
          <p:nvSpPr>
            <p:cNvPr id="198" name="Google Shape;198;p8"/>
            <p:cNvSpPr/>
            <p:nvPr/>
          </p:nvSpPr>
          <p:spPr>
            <a:xfrm>
              <a:off x="0" y="51105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E39FE5"/>
                </a:gs>
                <a:gs pos="50000">
                  <a:srgbClr val="DE91E1"/>
                </a:gs>
                <a:gs pos="100000">
                  <a:srgbClr val="DD7CE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 txBox="1"/>
            <p:nvPr/>
          </p:nvSpPr>
          <p:spPr>
            <a:xfrm>
              <a:off x="34954" y="86059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Entregar reportes y mantener informados a los asesores (tanto académico como laboral) de sus avances del proyecto. </a:t>
              </a: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0" y="818986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C8A1E6"/>
                </a:gs>
                <a:gs pos="50000">
                  <a:srgbClr val="BF93E1"/>
                </a:gs>
                <a:gs pos="100000">
                  <a:srgbClr val="B77FE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 txBox="1"/>
            <p:nvPr/>
          </p:nvSpPr>
          <p:spPr>
            <a:xfrm>
              <a:off x="34954" y="853940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Mantener la confidencialidad de la información que la institución defina.</a:t>
              </a: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0" y="1586865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B4A3E8"/>
                </a:gs>
                <a:gs pos="50000">
                  <a:srgbClr val="A894E3"/>
                </a:gs>
                <a:gs pos="100000">
                  <a:srgbClr val="9A80E3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 txBox="1"/>
            <p:nvPr/>
          </p:nvSpPr>
          <p:spPr>
            <a:xfrm>
              <a:off x="34954" y="1621819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Cumplir con las actividades señaladas en el proyecto.</a:t>
              </a: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0" y="2354745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A6A5EA"/>
                </a:gs>
                <a:gs pos="50000">
                  <a:srgbClr val="9796E5"/>
                </a:gs>
                <a:gs pos="100000">
                  <a:srgbClr val="8483E5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 txBox="1"/>
            <p:nvPr/>
          </p:nvSpPr>
          <p:spPr>
            <a:xfrm>
              <a:off x="34954" y="2389699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Portar su credencial de estudiante durante su permanencia. </a:t>
              </a: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0" y="3122625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A7B7EB"/>
                </a:gs>
                <a:gs pos="50000">
                  <a:srgbClr val="98AAE7"/>
                </a:gs>
                <a:gs pos="100000">
                  <a:srgbClr val="859CE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 txBox="1"/>
            <p:nvPr/>
          </p:nvSpPr>
          <p:spPr>
            <a:xfrm>
              <a:off x="34954" y="3157579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Recordar, son estudiantes realizando prácticas profesionales, por lo cual, no existe ningún tipo de relación laboral con la empresa o institución. </a:t>
              </a:r>
              <a:endParaRPr/>
            </a:p>
          </p:txBody>
        </p:sp>
        <p:sp>
          <p:nvSpPr>
            <p:cNvPr id="208" name="Google Shape;208;p8"/>
            <p:cNvSpPr/>
            <p:nvPr/>
          </p:nvSpPr>
          <p:spPr>
            <a:xfrm>
              <a:off x="0" y="3890506"/>
              <a:ext cx="10515600" cy="71604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A9CFED"/>
                </a:gs>
                <a:gs pos="50000">
                  <a:srgbClr val="9BC6E9"/>
                </a:gs>
                <a:gs pos="100000">
                  <a:srgbClr val="89BFE9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 txBox="1"/>
            <p:nvPr/>
          </p:nvSpPr>
          <p:spPr>
            <a:xfrm>
              <a:off x="34954" y="3925460"/>
              <a:ext cx="10445692" cy="646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entury Gothic"/>
                <a:buNone/>
              </a:pPr>
              <a:r>
                <a:rPr lang="es-MX" sz="1800" b="0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La empresa debe asignar un asesor laboral que funja como responsable y facilite el desarrollo del proyecto.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"/>
          <p:cNvSpPr txBox="1">
            <a:spLocks noGrp="1"/>
          </p:cNvSpPr>
          <p:nvPr>
            <p:ph type="title"/>
          </p:nvPr>
        </p:nvSpPr>
        <p:spPr>
          <a:xfrm>
            <a:off x="2321168" y="365125"/>
            <a:ext cx="794824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es-MX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 TÉRMINO DE LA ESTADÍA</a:t>
            </a:r>
            <a:endParaRPr/>
          </a:p>
        </p:txBody>
      </p:sp>
      <p:grpSp>
        <p:nvGrpSpPr>
          <p:cNvPr id="215" name="Google Shape;215;p9"/>
          <p:cNvGrpSpPr/>
          <p:nvPr/>
        </p:nvGrpSpPr>
        <p:grpSpPr>
          <a:xfrm>
            <a:off x="843462" y="1690688"/>
            <a:ext cx="10505074" cy="4513164"/>
            <a:chOff x="5262" y="0"/>
            <a:chExt cx="10505074" cy="4513164"/>
          </a:xfrm>
        </p:grpSpPr>
        <p:sp>
          <p:nvSpPr>
            <p:cNvPr id="216" name="Google Shape;216;p9"/>
            <p:cNvSpPr/>
            <p:nvPr/>
          </p:nvSpPr>
          <p:spPr>
            <a:xfrm>
              <a:off x="788669" y="0"/>
              <a:ext cx="8938260" cy="4513164"/>
            </a:xfrm>
            <a:prstGeom prst="rightArrow">
              <a:avLst>
                <a:gd name="adj1" fmla="val 50000"/>
                <a:gd name="adj2" fmla="val 50000"/>
              </a:avLst>
            </a:prstGeom>
            <a:gradFill>
              <a:gsLst>
                <a:gs pos="0">
                  <a:srgbClr val="EED4EF"/>
                </a:gs>
                <a:gs pos="50000">
                  <a:srgbClr val="EBCAEC"/>
                </a:gs>
                <a:gs pos="100000">
                  <a:srgbClr val="D2AFD3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5262" y="1353949"/>
              <a:ext cx="2531343" cy="180526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D150D5"/>
                </a:gs>
                <a:gs pos="50000">
                  <a:srgbClr val="CE24D3"/>
                </a:gs>
                <a:gs pos="100000">
                  <a:srgbClr val="BE19C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9"/>
            <p:cNvSpPr txBox="1"/>
            <p:nvPr/>
          </p:nvSpPr>
          <p:spPr>
            <a:xfrm>
              <a:off x="93388" y="1442075"/>
              <a:ext cx="2355091" cy="1629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 asesor laboral deberá emitir una evaluación de desempeño.</a:t>
              </a:r>
              <a:endParaRPr/>
            </a:p>
          </p:txBody>
        </p:sp>
        <p:sp>
          <p:nvSpPr>
            <p:cNvPr id="219" name="Google Shape;219;p9"/>
            <p:cNvSpPr/>
            <p:nvPr/>
          </p:nvSpPr>
          <p:spPr>
            <a:xfrm>
              <a:off x="2663173" y="1353949"/>
              <a:ext cx="2531343" cy="180526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65AFDF"/>
                </a:gs>
                <a:gs pos="50000">
                  <a:srgbClr val="44A6E2"/>
                </a:gs>
                <a:gs pos="100000">
                  <a:srgbClr val="3495CF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 txBox="1"/>
            <p:nvPr/>
          </p:nvSpPr>
          <p:spPr>
            <a:xfrm>
              <a:off x="2751299" y="1442075"/>
              <a:ext cx="2355091" cy="1629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 empresa debe generar y entregar una carta de terminación de Estadías. </a:t>
              </a:r>
              <a:endParaRPr/>
            </a:p>
          </p:txBody>
        </p:sp>
        <p:sp>
          <p:nvSpPr>
            <p:cNvPr id="221" name="Google Shape;221;p9"/>
            <p:cNvSpPr/>
            <p:nvPr/>
          </p:nvSpPr>
          <p:spPr>
            <a:xfrm>
              <a:off x="5321083" y="1353949"/>
              <a:ext cx="2531343" cy="180526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5F82EA"/>
                </a:gs>
                <a:gs pos="50000">
                  <a:srgbClr val="3B6FEF"/>
                </a:gs>
                <a:gs pos="100000">
                  <a:srgbClr val="2A5EDB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9"/>
            <p:cNvSpPr txBox="1"/>
            <p:nvPr/>
          </p:nvSpPr>
          <p:spPr>
            <a:xfrm>
              <a:off x="5409209" y="1442075"/>
              <a:ext cx="2355091" cy="1629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Elaborar trabajo final de Estadía y entregar los Empastados correspondientes (firmados) al Departamento de Vinculación.</a:t>
              </a:r>
              <a:endParaRPr/>
            </a:p>
          </p:txBody>
        </p:sp>
        <p:sp>
          <p:nvSpPr>
            <p:cNvPr id="223" name="Google Shape;223;p9"/>
            <p:cNvSpPr/>
            <p:nvPr/>
          </p:nvSpPr>
          <p:spPr>
            <a:xfrm>
              <a:off x="7978993" y="1353949"/>
              <a:ext cx="2531343" cy="1805265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9382E5"/>
                </a:gs>
                <a:gs pos="50000">
                  <a:srgbClr val="826AE6"/>
                </a:gs>
                <a:gs pos="100000">
                  <a:srgbClr val="6F57D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9"/>
            <p:cNvSpPr txBox="1"/>
            <p:nvPr/>
          </p:nvSpPr>
          <p:spPr>
            <a:xfrm>
              <a:off x="8067119" y="1442075"/>
              <a:ext cx="2355091" cy="1629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rPr lang="es-MX" sz="1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Entregar al Departamento de Vinculación los Anexos D, E, F y G para la correspondiente incorporación a expediente y liberación de Estadía. 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ioleta rojo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14</TotalTime>
  <Words>671</Words>
  <Application>Microsoft Office PowerPoint</Application>
  <PresentationFormat>Panorámica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Arial</vt:lpstr>
      <vt:lpstr>Tema de Office</vt:lpstr>
      <vt:lpstr>PLÁTICA INFORMATIVA  ESTADÍAS  CICLO 2024-2</vt:lpstr>
      <vt:lpstr>ESTANCIAS Y ESTADÍAS EN UPB</vt:lpstr>
      <vt:lpstr>¿QUÉ ES UNA ESTADÍA?</vt:lpstr>
      <vt:lpstr>PROPÓSITO DE LA ESTADÍA</vt:lpstr>
      <vt:lpstr>CARACTERÍSTICAS DEL PROYECTO DE ESTADÍA</vt:lpstr>
      <vt:lpstr>REQUISITOS PARA LA ESTADÍA</vt:lpstr>
      <vt:lpstr>PROCESO DE SOLICITUD Y REGISTRO DE ESTADÍA</vt:lpstr>
      <vt:lpstr>DURANTE LA ESTADÍA</vt:lpstr>
      <vt:lpstr>AL TÉRMINO DE LA ESTADÍA</vt:lpstr>
      <vt:lpstr>ANEXOS A ENTREGAR AL DVPP</vt:lpstr>
      <vt:lpstr>SI EXISTE ALGUNA DUDA, ACÉRCATE A TU COORDINACIÓN Y AL DEPARTAMENTO DE VINCULACIÓN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PLÁTICA INFORMATIVA  ESTADÍAS  CICLO 2024-2</dc:title>
  <dc:creator>Marisol Buenfil Rojas</dc:creator>
  <cp:lastModifiedBy>Sally Janice Perez Ceballos</cp:lastModifiedBy>
  <cp:revision>1</cp:revision>
  <dcterms:created xsi:type="dcterms:W3CDTF">2021-01-18T16:45:46Z</dcterms:created>
  <dcterms:modified xsi:type="dcterms:W3CDTF">2024-06-26T15:58:59Z</dcterms:modified>
</cp:coreProperties>
</file>