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75" r:id="rId6"/>
    <p:sldId id="270" r:id="rId7"/>
    <p:sldId id="272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67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82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41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37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01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5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821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61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674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27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95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6C7BD-DD43-4F07-8B1C-27B0FD251F79}" type="datetimeFigureOut">
              <a:rPr lang="es-MX" smtClean="0"/>
              <a:t>30/10/2019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D3DF144-EAE5-41BD-ACB4-DB052B4A5C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49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aturitascafe.com/2012/04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64CE10-A68F-4481-ACE6-EAC28EECE6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Contraloría social </a:t>
            </a:r>
            <a:r>
              <a:rPr lang="es-MX" dirty="0" err="1"/>
              <a:t>PROdep</a:t>
            </a:r>
            <a:r>
              <a:rPr lang="es-MX" dirty="0"/>
              <a:t> 2018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B31DEE4-F9A6-4DBA-89A7-E5A0FBA81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35" y="201386"/>
            <a:ext cx="1876425" cy="24384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37C2FFC-E59B-4E83-9B61-1ED2B29CC1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545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ADDCF4-C549-41CC-9B6B-8FDD23F0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Constitución Política de los Estados Unidos Mexicanos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30D303-7642-4E54-BA0D-3C67AD79A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6</a:t>
            </a:r>
            <a:r>
              <a:rPr lang="es-MX" dirty="0"/>
              <a:t>° “(...) el derecho a la información será garantizado por el Estado” </a:t>
            </a:r>
          </a:p>
          <a:p>
            <a:r>
              <a:rPr lang="es-MX" b="1" dirty="0"/>
              <a:t>8° </a:t>
            </a:r>
            <a:r>
              <a:rPr lang="es-MX" dirty="0"/>
              <a:t>“Los funcionarios y empleados públicos respetarán el ejercicio del derecho de petición (...)”</a:t>
            </a:r>
          </a:p>
          <a:p>
            <a:r>
              <a:rPr lang="es-MX" dirty="0"/>
              <a:t> </a:t>
            </a:r>
            <a:r>
              <a:rPr lang="es-MX" b="1" dirty="0"/>
              <a:t>26° </a:t>
            </a:r>
            <a:r>
              <a:rPr lang="es-MX" dirty="0"/>
              <a:t>“(...) La planeación será democrática. Mediante la participación de los diversos sectores sociales recogerá las aspiraciones y demandas de la sociedad para incorporarlos al plan y los programas de desarrollo (…)”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D4665A5-9D06-4F2E-B8D5-7671A4F9E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30AC45E-2F71-44D0-9FA4-9BE0B021CD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94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19C60-29EC-448A-817E-4B29F6D76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 General de Desarrollo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885036-99D7-4DBA-A448-392F69E88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Se establece la obligación del Gobierno Federal de promover y realizar las acciones necesarias para la integración y la operación de la Contraloría Social. </a:t>
            </a:r>
            <a:r>
              <a:rPr lang="es-MX" b="1" dirty="0"/>
              <a:t>(Artículos 69, 70 y 71).</a:t>
            </a:r>
          </a:p>
          <a:p>
            <a:r>
              <a:rPr lang="es-MX" b="1" dirty="0"/>
              <a:t>Artículo 69.  </a:t>
            </a:r>
            <a:r>
              <a:rPr lang="es-MX" dirty="0"/>
              <a:t>Se reconoce a la Contraloría Social como el mecanismo de los beneficiarios, de manera organizada, para verificar el cumplimiento de las metas y la correcta aplicación de los recursos públicos asignados a los programas de desarrollo social. </a:t>
            </a:r>
          </a:p>
          <a:p>
            <a:r>
              <a:rPr lang="es-MX" b="1" dirty="0"/>
              <a:t>Artículo 70.  </a:t>
            </a:r>
            <a:r>
              <a:rPr lang="es-MX" dirty="0"/>
              <a:t>El Gobierno Federal impulsará la Contraloría Social y le facilitará el acceso a la información necesaria para el cumplimiento de sus funciones.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6427F1-D0CC-4370-96F2-247C1E874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084D6A4-5A40-4E0A-8C58-4ED52B2878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22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BA3E2-E0BA-4ED4-AD1C-8A00261DA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 General de Desarrollo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46A2DA-4C5C-40D6-A058-A77526AA8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Artículo 71. Se establecen las funciones de la Contraloría Social: I. Solicitar la información necesaria para el desempeño de sus funciones. II. Vigilar el ejercicio de los recursos públicos y la aplicación de los programas de desarrollo social. III. Emitir informes sobre el desempeño de los programas y ejecución de los recursos públicos. IV. Atender e investigar las quejas y denuncias. V. Presentar ante la autoridad competente las quejas y denuncias que puedan dar lugar al fincamiento de responsabilidades.</a:t>
            </a:r>
          </a:p>
          <a:p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3E22F3A-9B68-470E-85E2-858B1ECEB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9DB251E-0219-475B-8A0F-0814C6A11E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362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B08B97-3C79-4FE5-A689-F55B63ADD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Reglamento de la LGDS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93287D-6FFC-4555-9833-691F43B29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b="1" dirty="0"/>
              <a:t>Artículo 67  </a:t>
            </a:r>
            <a:r>
              <a:rPr lang="es-MX" dirty="0"/>
              <a:t>Las dependencias y entidades de la Administración Pública Federal, así como los que reciban, gestionen o utilicen total o parcialmente recursos públicos federales, observarán los lineamientos que al efecto emita la Secretaría de la Función Pública, …..</a:t>
            </a:r>
          </a:p>
          <a:p>
            <a:r>
              <a:rPr lang="es-MX" b="1" dirty="0"/>
              <a:t>Artículo 69  </a:t>
            </a:r>
            <a:r>
              <a:rPr lang="es-MX" dirty="0"/>
              <a:t>La contraloría social estará integrada y deberá ejercerse por los beneficiarios que, de manera organizada, independiente, voluntaria y honorífica, se constituyan con tal carácter ante la dependencia o entidad que tenga a su cargo el programa objeto de verificación, seguimiento y vigilancia.</a:t>
            </a:r>
          </a:p>
          <a:p>
            <a:r>
              <a:rPr lang="es-MX" b="1" dirty="0"/>
              <a:t>Artículo 74 </a:t>
            </a:r>
            <a:r>
              <a:rPr lang="es-MX" dirty="0"/>
              <a:t>Las funciones de contraloría social en ningún caso sustituirán las atribuciones que, de conformidad con las disposiciones aplicables, correspondan a las autoridades en materia de control, evaluación, fiscalización, seguimiento, investigación y sanción respecto de la aplicación y ejercicio de recursos públicos destinados a los programas de desarrollo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F7D129D-3917-428F-9AA0-AF3C7D08F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CD70D0B-1CFA-4C93-B872-B99B40CCC1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858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536158-2AB5-4C23-B81B-14F602003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Lineamientos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4C7F77-D3AB-4E31-A8BC-DF2DA8B78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Acuerdo por el que se establecen los Lineamientos para la Promoción y Operación de la Contraloría Social en los Programas Federales de Desarrollo Social</a:t>
            </a:r>
          </a:p>
          <a:p>
            <a:r>
              <a:rPr lang="es-MX" dirty="0"/>
              <a:t>Buscan ordenar y coordinar esfuerzos de las instancias que promueven la Contraloría Social </a:t>
            </a:r>
          </a:p>
          <a:p>
            <a:r>
              <a:rPr lang="es-MX" dirty="0"/>
              <a:t>Desarrollan estrategias integrales y diferenciadas por programa para mejorar su efectividad </a:t>
            </a:r>
          </a:p>
          <a:p>
            <a:r>
              <a:rPr lang="es-MX" dirty="0"/>
              <a:t>Obligan a utilizar sistemas de información para dar seguimiento a sus acciones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7F5A1EE-021C-4C0D-9E73-B8317F25E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1B0FEB2-2446-43AE-BB64-C47CC5339D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304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D0D62-10EC-46C0-B9C5-A1575B191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Reglas de Operación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37D399-7A82-45C4-AF69-EB3801C13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015732"/>
            <a:ext cx="9603275" cy="3450613"/>
          </a:xfrm>
        </p:spPr>
        <p:txBody>
          <a:bodyPr/>
          <a:lstStyle/>
          <a:p>
            <a:r>
              <a:rPr lang="es-MX" dirty="0"/>
              <a:t>Las disposiciones a las cuales se sujetan determinados programas y fondos federales con el objeto de otorgar transparencia y asegurar la aplicación eficiente, eficaz, oportuna y equitativa de los recursos públicos asignados a los mismos.</a:t>
            </a:r>
          </a:p>
          <a:p>
            <a:r>
              <a:rPr lang="es-MX" dirty="0"/>
              <a:t>Numeral de contraloría social en Reglas de Operación</a:t>
            </a:r>
          </a:p>
          <a:p>
            <a:r>
              <a:rPr lang="es-MX" dirty="0"/>
              <a:t>Se promoverá la contraloría social con base en los Lineamientos y el esquema validado por la SFP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99E069A-811F-4D00-9009-7E14A8094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75CBEF0-4B0B-4529-80D2-1AFD5C04B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793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AD537-20BC-4DAB-9F23-58FADB88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Marco de la Vigilancia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55A3D4-78A1-4D8F-AD79-1CD010DA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777253" cy="4220476"/>
          </a:xfrm>
        </p:spPr>
        <p:txBody>
          <a:bodyPr>
            <a:normAutofit/>
          </a:bodyPr>
          <a:lstStyle/>
          <a:p>
            <a:r>
              <a:rPr lang="es-MX" dirty="0"/>
              <a:t>Órgano Interno de Control Verificar las actividades de promoción que realice la Instancia Normativa y sus Representaciones.</a:t>
            </a:r>
          </a:p>
          <a:p>
            <a:r>
              <a:rPr lang="es-MX" dirty="0"/>
              <a:t>Órganos Estatales y Municipales de Control Verificar las actividades de promoción que realicen las ejecutoras, cuando se trate de Gobiernos Estatales y Municipales, en términos de los Acuerdos y Convenios de Coordinación.</a:t>
            </a:r>
          </a:p>
          <a:p>
            <a:r>
              <a:rPr lang="es-MX" dirty="0"/>
              <a:t>Sociedad Civil: Realiza la vigilancia con independencia y autonomía; Recomendar, denunciar, dar seguimiento; En un marco de derechos.</a:t>
            </a:r>
          </a:p>
          <a:p>
            <a:r>
              <a:rPr lang="es-MX" dirty="0"/>
              <a:t>Gobierno (Instancia monitoreada)  Facilita la vigilancia o el monitoreo y Proporciona información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5FAB304-E2A5-4F16-AE4C-649B21CDC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99772E3-57AF-4FF6-B1C3-2785DAC91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332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F064DD-056F-4EF1-8E28-8AD62B9A6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Entonces el comité va 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8BE4DC-166C-40EC-86FD-853839DE5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dar seguimiento, supervisión y vigilancia del cumplimiento de las metas y acciones comprometidas en el Programa Federal Social y vigilar la correcta aplicación de los recursos asignados.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2863608-DF7C-4765-BE59-20E37F00E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FD72586-15DF-4266-88EF-8DEB589A47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30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03335-6EC7-4DD8-A258-12C087C80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5F0EB4F-9264-46B9-866E-773B35C289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10268" y="804519"/>
            <a:ext cx="10771464" cy="4954431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68E8439-2D3B-4FFE-8FEB-67DDAD2847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101" y="172349"/>
            <a:ext cx="1290478" cy="168140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8EC286B-D94E-4F91-9F73-6978F5C001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46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314BB-95C8-4881-A312-C0410BB2B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¿que es el </a:t>
            </a:r>
            <a:r>
              <a:rPr lang="es-MX" dirty="0" err="1"/>
              <a:t>Prodep</a:t>
            </a:r>
            <a:r>
              <a:rPr lang="es-MX" dirty="0"/>
              <a:t>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608833-68D6-4B8A-9E0A-F419624AF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Programa para el desarrollo profesional docente (PRODEP)</a:t>
            </a:r>
          </a:p>
          <a:p>
            <a:r>
              <a:rPr lang="es-MX" dirty="0"/>
              <a:t>OBJETIVO: Profesionalizar a las/los PTC, ofreciendo las mismas oportunidades a mujeres y hombres para acceder a los apoyos que otorga el Programa, a fin de que alcancen las capacidades de investigación docencia, desarrollo tecnológico e innovación y con responsabilidad social; se articulen y consoliden en CA y con ello generen una nueva comunidad académica capaz de transformar su entorno.</a:t>
            </a:r>
          </a:p>
          <a:p>
            <a:r>
              <a:rPr lang="es-MX" dirty="0"/>
              <a:t>Realizan etapas para la obtención del beneficio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F054B45-EE52-4704-B21C-93A9CBA1F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E8B2B97-99FD-43B3-921C-248C32C1D7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6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87237F-FD56-4949-A4FB-44C1B7ACA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Prodep</a:t>
            </a:r>
            <a:r>
              <a:rPr lang="es-MX" dirty="0"/>
              <a:t> en Universidad Politécnica de Bacalar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EB2D7B-D355-4D74-B4CF-4FC2A9073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este año dos Profesores a obtenido beneficios por este programa. </a:t>
            </a:r>
          </a:p>
          <a:p>
            <a:endParaRPr lang="es-MX" dirty="0"/>
          </a:p>
          <a:p>
            <a:pPr algn="ctr"/>
            <a:r>
              <a:rPr lang="es-MX" dirty="0"/>
              <a:t>“RECONOCIMIENTO Y APOYO A PROFESORES DE TIEMPO COMPLETO CON PERFIL DESEABLE”</a:t>
            </a:r>
          </a:p>
          <a:p>
            <a:pPr algn="ctr"/>
            <a:endParaRPr lang="es-MX" dirty="0"/>
          </a:p>
          <a:p>
            <a:r>
              <a:rPr lang="es-MX" dirty="0"/>
              <a:t>Para la verificación del buen manejo de os recursos otorgados y que los beneficiarios tengan el apoyo al 100% se crea la Comité de Contraloría Social.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9C34F09-780B-4482-B830-6E8B8DEB3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CFEC8AF-9686-48C0-B69D-68AA337022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036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1719A5-2C20-4CFB-94C1-0CAF5205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Comité de Contraloría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B6A7BC-957F-4F4A-995C-4CD64654A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Son las formas de organización social constituidas por los beneficiarios de los programas de desarrollo social a cargo de las dependencias y entidades de la Administración Pública Federal, para el seguimiento, supervisión y vigilancia de la ejecución de dichos programas, del cumplimiento de las metas y acciones comprometidas en éstos, así como de la correcta aplicación de los recursos.</a:t>
            </a:r>
          </a:p>
          <a:p>
            <a:r>
              <a:rPr lang="es-MX" b="1" dirty="0"/>
              <a:t>Objetivo: </a:t>
            </a:r>
            <a:r>
              <a:rPr lang="es-MX" dirty="0"/>
              <a:t>Es dar seguimiento, supervisión y vigilancia del cumplimiento de las metas y acciones comprometidas en el Programa Federal Social y vigilar la correcta aplicación de los recursos asignados</a:t>
            </a:r>
          </a:p>
          <a:p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CE7235B-8D20-472E-A79F-80D363C95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781509E-97D9-4B22-A4FF-6684CE5BC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27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87CB916-B95A-489E-B3A7-1E6FABA62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8229223-563D-482A-8D5A-27DA13E305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573" y="58723"/>
            <a:ext cx="1449763" cy="854795"/>
          </a:xfrm>
          <a:prstGeom prst="rect">
            <a:avLst/>
          </a:prstGeom>
        </p:spPr>
      </p:pic>
      <p:sp>
        <p:nvSpPr>
          <p:cNvPr id="5" name="Diagrama de flujo: retraso 4">
            <a:extLst>
              <a:ext uri="{FF2B5EF4-FFF2-40B4-BE49-F238E27FC236}">
                <a16:creationId xmlns:a16="http://schemas.microsoft.com/office/drawing/2014/main" id="{828C4AA9-4F2F-44B2-BBC7-A953B4E95DE9}"/>
              </a:ext>
            </a:extLst>
          </p:cNvPr>
          <p:cNvSpPr/>
          <p:nvPr/>
        </p:nvSpPr>
        <p:spPr>
          <a:xfrm>
            <a:off x="419451" y="2684478"/>
            <a:ext cx="2172748" cy="1910592"/>
          </a:xfrm>
          <a:prstGeom prst="flowChartDe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Comité de Contraloría social o</a:t>
            </a:r>
          </a:p>
          <a:p>
            <a:pPr algn="ctr"/>
            <a:r>
              <a:rPr lang="es-MX" dirty="0"/>
              <a:t> Beneficiaros</a:t>
            </a:r>
          </a:p>
        </p:txBody>
      </p:sp>
      <p:sp>
        <p:nvSpPr>
          <p:cNvPr id="10" name="Diagrama de flujo: retraso 9">
            <a:extLst>
              <a:ext uri="{FF2B5EF4-FFF2-40B4-BE49-F238E27FC236}">
                <a16:creationId xmlns:a16="http://schemas.microsoft.com/office/drawing/2014/main" id="{5CA86749-F547-4FEB-84F9-8579916D9FDF}"/>
              </a:ext>
            </a:extLst>
          </p:cNvPr>
          <p:cNvSpPr/>
          <p:nvPr/>
        </p:nvSpPr>
        <p:spPr>
          <a:xfrm>
            <a:off x="3130493" y="2684478"/>
            <a:ext cx="2172748" cy="1910592"/>
          </a:xfrm>
          <a:prstGeom prst="flowChartDelay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Instancia Ejecutora (IE)- Responsable/ Enlace de CS</a:t>
            </a:r>
          </a:p>
        </p:txBody>
      </p:sp>
      <p:sp>
        <p:nvSpPr>
          <p:cNvPr id="11" name="Diagrama de flujo: retraso 10">
            <a:extLst>
              <a:ext uri="{FF2B5EF4-FFF2-40B4-BE49-F238E27FC236}">
                <a16:creationId xmlns:a16="http://schemas.microsoft.com/office/drawing/2014/main" id="{EE59EDB8-CD65-4268-B712-B5F5F86C6F5A}"/>
              </a:ext>
            </a:extLst>
          </p:cNvPr>
          <p:cNvSpPr/>
          <p:nvPr/>
        </p:nvSpPr>
        <p:spPr>
          <a:xfrm>
            <a:off x="5841535" y="2684478"/>
            <a:ext cx="2279008" cy="1910592"/>
          </a:xfrm>
          <a:prstGeom prst="flowChartDelay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Instancia Normativa (IN)- Responsable de CS</a:t>
            </a:r>
          </a:p>
        </p:txBody>
      </p:sp>
      <p:sp>
        <p:nvSpPr>
          <p:cNvPr id="12" name="Diagrama de flujo: retraso 11">
            <a:extLst>
              <a:ext uri="{FF2B5EF4-FFF2-40B4-BE49-F238E27FC236}">
                <a16:creationId xmlns:a16="http://schemas.microsoft.com/office/drawing/2014/main" id="{DCDDEA0B-7382-46A1-9CC8-799700F922CD}"/>
              </a:ext>
            </a:extLst>
          </p:cNvPr>
          <p:cNvSpPr/>
          <p:nvPr/>
        </p:nvSpPr>
        <p:spPr>
          <a:xfrm>
            <a:off x="8556771" y="2684478"/>
            <a:ext cx="2172748" cy="1910592"/>
          </a:xfrm>
          <a:prstGeom prst="flowChartDelay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SFP, ÁREA DE CONTRALORÍA SOCIAL</a:t>
            </a:r>
          </a:p>
        </p:txBody>
      </p:sp>
      <p:sp>
        <p:nvSpPr>
          <p:cNvPr id="13" name="Flecha: curvada hacia arriba 12">
            <a:extLst>
              <a:ext uri="{FF2B5EF4-FFF2-40B4-BE49-F238E27FC236}">
                <a16:creationId xmlns:a16="http://schemas.microsoft.com/office/drawing/2014/main" id="{A4CD3516-0BB4-4DAB-9CDF-F27F2F748028}"/>
              </a:ext>
            </a:extLst>
          </p:cNvPr>
          <p:cNvSpPr/>
          <p:nvPr/>
        </p:nvSpPr>
        <p:spPr>
          <a:xfrm>
            <a:off x="1417739" y="4832059"/>
            <a:ext cx="2298584" cy="494950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4" name="Flecha: curvada hacia arriba 13">
            <a:extLst>
              <a:ext uri="{FF2B5EF4-FFF2-40B4-BE49-F238E27FC236}">
                <a16:creationId xmlns:a16="http://schemas.microsoft.com/office/drawing/2014/main" id="{07A91FC7-B9F7-429C-8965-14A3A0641260}"/>
              </a:ext>
            </a:extLst>
          </p:cNvPr>
          <p:cNvSpPr/>
          <p:nvPr/>
        </p:nvSpPr>
        <p:spPr>
          <a:xfrm>
            <a:off x="4216867" y="4889384"/>
            <a:ext cx="2298584" cy="494950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Flecha: curvada hacia arriba 14">
            <a:extLst>
              <a:ext uri="{FF2B5EF4-FFF2-40B4-BE49-F238E27FC236}">
                <a16:creationId xmlns:a16="http://schemas.microsoft.com/office/drawing/2014/main" id="{FAF8336A-5175-4CFF-86FC-E24AF4020C57}"/>
              </a:ext>
            </a:extLst>
          </p:cNvPr>
          <p:cNvSpPr/>
          <p:nvPr/>
        </p:nvSpPr>
        <p:spPr>
          <a:xfrm>
            <a:off x="7344561" y="4889384"/>
            <a:ext cx="2298584" cy="494950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21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27AAE-2102-4585-974C-8145300E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Registro del comité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03FB22-B6D3-42FA-99DA-1E9086830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El CCS deberá elaborar un escrito libre dirigido a la IE para solicitar el registro del comité, y en donde se considere:</a:t>
            </a:r>
          </a:p>
          <a:p>
            <a:r>
              <a:rPr lang="es-MX" dirty="0"/>
              <a:t>Nombre del Programa </a:t>
            </a:r>
          </a:p>
          <a:p>
            <a:r>
              <a:rPr lang="es-MX" dirty="0"/>
              <a:t>Ejercicio fiscal, </a:t>
            </a:r>
          </a:p>
          <a:p>
            <a:r>
              <a:rPr lang="es-MX" dirty="0"/>
              <a:t>Domicilio legal del comité, </a:t>
            </a:r>
          </a:p>
          <a:p>
            <a:r>
              <a:rPr lang="es-MX" dirty="0"/>
              <a:t>Indicar que el comité fue elegido por mayoría de votos; anexar los documentos que acreditan la calidad de beneficiarios. </a:t>
            </a:r>
          </a:p>
          <a:p>
            <a:r>
              <a:rPr lang="es-MX" dirty="0"/>
              <a:t>El comité contará con la asesoría del Responsable de CS designado por la IE, para la elaboración de este escrito libre.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385CFF8-8258-4A12-A6DA-6D93059B8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6EA8CE3-1D1A-498A-953B-0FA20A6460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597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5BB1B0-264E-4D44-8388-8B39742A4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Comité de contraloría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68A539-B91A-4A2B-8744-7DA7193B4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¿Quien integra el comité de la C. S.? </a:t>
            </a:r>
            <a:r>
              <a:rPr lang="es-MX" dirty="0"/>
              <a:t>Los beneficiarios del programa; o sea, Alumnos, Docentes y Administrativos para el PFCE y el PPS; para el PRODEP solamente docentes.</a:t>
            </a:r>
          </a:p>
          <a:p>
            <a:r>
              <a:rPr lang="es-MX" b="1" dirty="0"/>
              <a:t>¿Cuántos integrantes son </a:t>
            </a:r>
            <a:r>
              <a:rPr lang="es-MX" b="1" dirty="0" err="1"/>
              <a:t>enel</a:t>
            </a:r>
            <a:r>
              <a:rPr lang="es-MX" b="1" dirty="0"/>
              <a:t> comité de la C. S.? </a:t>
            </a:r>
            <a:r>
              <a:rPr lang="es-MX" dirty="0"/>
              <a:t>El mínimo de integrantes es 2 y el máximo 4 para PFCE, de 2 a 6 para PPS y para PRODEP DE 1 a 2 miembros, asimismo, deberá ser equilibrado el número de mujeres y hombres.</a:t>
            </a:r>
          </a:p>
          <a:p>
            <a:r>
              <a:rPr lang="es-MX" b="1" dirty="0"/>
              <a:t>¿Cuántos comités de C. S. son? </a:t>
            </a:r>
            <a:r>
              <a:rPr lang="es-MX" dirty="0"/>
              <a:t>Solamente uno y podrán repetir dos ejercicios más.</a:t>
            </a:r>
          </a:p>
          <a:p>
            <a:r>
              <a:rPr lang="es-MX" b="1" dirty="0"/>
              <a:t>Vigencia de la Contraloría Social: </a:t>
            </a:r>
            <a:r>
              <a:rPr lang="es-MX" dirty="0"/>
              <a:t>De un año, por año fiscal.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C459814-507D-4B06-B17F-36BDA40CD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34A2832-F94D-4D1A-9166-BBA5DAD0F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71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812B3D-B93A-4685-ADD2-965375BEF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“Normatividad de la Contraloría Social”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72E2DA-D444-4EFA-AD91-131B78297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Secretaría de la Función Pública (SFP) promueve y coordina:  </a:t>
            </a:r>
            <a:r>
              <a:rPr lang="es-MX" b="1" dirty="0"/>
              <a:t>La participación ciudadana en la vigilancia de los recursos públicos federales (Programas Federales</a:t>
            </a:r>
          </a:p>
          <a:p>
            <a:r>
              <a:rPr lang="es-MX" dirty="0"/>
              <a:t>Establecer, coordinar y promover las estrategias para la implantación de la Contraloría Social en programas y recursos federales, así como dar seguimiento a su operación y evaluar el impacto de su aplicación.</a:t>
            </a:r>
          </a:p>
          <a:p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CE0AF63-09E1-4B3E-A552-D5082EE95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DC60D71-A73F-466D-ACD5-69301D4A2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984" y="79976"/>
            <a:ext cx="1486353" cy="8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19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21E134-1499-4069-BF59-0122133A5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Marco normativo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F724AA-3952-4100-91A9-00A353771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Constitución Política de los Estados Unidos Mexicanos </a:t>
            </a:r>
          </a:p>
          <a:p>
            <a:r>
              <a:rPr lang="es-MX" dirty="0"/>
              <a:t>Ley General de Desarrollo Social </a:t>
            </a:r>
          </a:p>
          <a:p>
            <a:r>
              <a:rPr lang="es-MX" dirty="0"/>
              <a:t>Reglamento de la LGDS </a:t>
            </a:r>
          </a:p>
          <a:p>
            <a:r>
              <a:rPr lang="es-MX" dirty="0"/>
              <a:t>Acuerdo por el que se establecen los Lineamientos para la Promoción y Operación de la Contraloría Social en los Programas Federales de Desarrollo Social </a:t>
            </a:r>
          </a:p>
          <a:p>
            <a:r>
              <a:rPr lang="es-MX" dirty="0"/>
              <a:t>Reglas de operación.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17D8B98-DBCD-49E2-A107-DFCCAA52F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3" y="172349"/>
            <a:ext cx="1290478" cy="16814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467F955-07C7-4A28-9C5A-3A81CF70F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8841" y="134224"/>
            <a:ext cx="1794436" cy="105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96000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64</TotalTime>
  <Words>1290</Words>
  <Application>Microsoft Office PowerPoint</Application>
  <PresentationFormat>Panorámica</PresentationFormat>
  <Paragraphs>70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Galería</vt:lpstr>
      <vt:lpstr>Contraloría social PROdep 2018</vt:lpstr>
      <vt:lpstr>¿que es el Prodep?</vt:lpstr>
      <vt:lpstr>Prodep en Universidad Politécnica de Bacalar </vt:lpstr>
      <vt:lpstr>Comité de Contraloría Social</vt:lpstr>
      <vt:lpstr>Presentación de PowerPoint</vt:lpstr>
      <vt:lpstr>Registro del comité </vt:lpstr>
      <vt:lpstr>Comité de contraloría social</vt:lpstr>
      <vt:lpstr>“Normatividad de la Contraloría Social”</vt:lpstr>
      <vt:lpstr>Marco normativo</vt:lpstr>
      <vt:lpstr>Constitución Política de los Estados Unidos Mexicanos</vt:lpstr>
      <vt:lpstr>Ley General de Desarrollo Social</vt:lpstr>
      <vt:lpstr>Ley General de Desarrollo Social</vt:lpstr>
      <vt:lpstr>Reglamento de la LGDS</vt:lpstr>
      <vt:lpstr>Lineamientos</vt:lpstr>
      <vt:lpstr>Reglas de Operación</vt:lpstr>
      <vt:lpstr>Marco de la Vigilancia Social</vt:lpstr>
      <vt:lpstr>Entonces el comité va a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Contraloría social PROdep 2018</dc:title>
  <dc:creator>UPB-01</dc:creator>
  <cp:lastModifiedBy>UPB-01</cp:lastModifiedBy>
  <cp:revision>7</cp:revision>
  <dcterms:created xsi:type="dcterms:W3CDTF">2019-10-30T10:20:39Z</dcterms:created>
  <dcterms:modified xsi:type="dcterms:W3CDTF">2019-10-30T11:24:59Z</dcterms:modified>
</cp:coreProperties>
</file>